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5" r:id="rId1"/>
  </p:sldMasterIdLst>
  <p:notesMasterIdLst>
    <p:notesMasterId r:id="rId49"/>
  </p:notesMasterIdLst>
  <p:sldIdLst>
    <p:sldId id="256" r:id="rId2"/>
    <p:sldId id="297" r:id="rId3"/>
    <p:sldId id="334" r:id="rId4"/>
    <p:sldId id="336" r:id="rId5"/>
    <p:sldId id="293" r:id="rId6"/>
    <p:sldId id="294" r:id="rId7"/>
    <p:sldId id="296" r:id="rId8"/>
    <p:sldId id="281" r:id="rId9"/>
    <p:sldId id="320" r:id="rId10"/>
    <p:sldId id="321" r:id="rId11"/>
    <p:sldId id="322" r:id="rId12"/>
    <p:sldId id="323" r:id="rId13"/>
    <p:sldId id="324" r:id="rId14"/>
    <p:sldId id="278" r:id="rId15"/>
    <p:sldId id="263" r:id="rId16"/>
    <p:sldId id="280" r:id="rId17"/>
    <p:sldId id="347" r:id="rId18"/>
    <p:sldId id="284" r:id="rId19"/>
    <p:sldId id="332" r:id="rId20"/>
    <p:sldId id="325" r:id="rId21"/>
    <p:sldId id="326" r:id="rId22"/>
    <p:sldId id="333" r:id="rId23"/>
    <p:sldId id="283" r:id="rId24"/>
    <p:sldId id="269" r:id="rId25"/>
    <p:sldId id="288" r:id="rId26"/>
    <p:sldId id="348" r:id="rId27"/>
    <p:sldId id="338" r:id="rId28"/>
    <p:sldId id="289" r:id="rId29"/>
    <p:sldId id="298" r:id="rId30"/>
    <p:sldId id="300" r:id="rId31"/>
    <p:sldId id="327" r:id="rId32"/>
    <p:sldId id="306" r:id="rId33"/>
    <p:sldId id="307" r:id="rId34"/>
    <p:sldId id="328" r:id="rId35"/>
    <p:sldId id="308" r:id="rId36"/>
    <p:sldId id="310" r:id="rId37"/>
    <p:sldId id="311" r:id="rId38"/>
    <p:sldId id="340" r:id="rId39"/>
    <p:sldId id="344" r:id="rId40"/>
    <p:sldId id="342" r:id="rId41"/>
    <p:sldId id="346" r:id="rId42"/>
    <p:sldId id="313" r:id="rId43"/>
    <p:sldId id="314" r:id="rId44"/>
    <p:sldId id="329" r:id="rId45"/>
    <p:sldId id="330" r:id="rId46"/>
    <p:sldId id="331" r:id="rId47"/>
    <p:sldId id="276" r:id="rId4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th Spencer-Smith"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CBE2E3-FCDD-4CDB-849E-0B17823C6698}">
  <a:tblStyle styleId="{0BCBE2E3-FCDD-4CDB-849E-0B17823C669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 styleId="{9CA83847-21E8-4326-B524-9F813CE7EC16}" styleName="Table_1">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3274" autoAdjust="0"/>
  </p:normalViewPr>
  <p:slideViewPr>
    <p:cSldViewPr snapToGrid="0">
      <p:cViewPr varScale="1">
        <p:scale>
          <a:sx n="60" d="100"/>
          <a:sy n="60" d="100"/>
        </p:scale>
        <p:origin x="169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96660262899533"/>
          <c:y val="0.14380504571333907"/>
          <c:w val="0.81405862266621531"/>
          <c:h val="0.78568608780727534"/>
        </c:manualLayout>
      </c:layout>
      <c:barChart>
        <c:barDir val="bar"/>
        <c:grouping val="stacked"/>
        <c:varyColors val="0"/>
        <c:ser>
          <c:idx val="0"/>
          <c:order val="0"/>
          <c:invertIfNegative val="0"/>
          <c:dPt>
            <c:idx val="0"/>
            <c:invertIfNegative val="0"/>
            <c:bubble3D val="0"/>
            <c:spPr>
              <a:solidFill>
                <a:schemeClr val="accent4">
                  <a:lumMod val="60000"/>
                  <a:lumOff val="40000"/>
                </a:schemeClr>
              </a:solidFill>
              <a:ln>
                <a:solidFill>
                  <a:schemeClr val="accent4"/>
                </a:solidFill>
              </a:ln>
            </c:spPr>
            <c:extLst>
              <c:ext xmlns:c16="http://schemas.microsoft.com/office/drawing/2014/chart" uri="{C3380CC4-5D6E-409C-BE32-E72D297353CC}">
                <c16:uniqueId val="{00000001-8EE8-4696-B5DD-59BD2DB4A7B3}"/>
              </c:ext>
            </c:extLst>
          </c:dPt>
          <c:dPt>
            <c:idx val="1"/>
            <c:invertIfNegative val="0"/>
            <c:bubble3D val="0"/>
            <c:spPr>
              <a:solidFill>
                <a:schemeClr val="accent3">
                  <a:lumMod val="60000"/>
                  <a:lumOff val="40000"/>
                </a:schemeClr>
              </a:solidFill>
              <a:ln>
                <a:solidFill>
                  <a:schemeClr val="accent3">
                    <a:lumMod val="75000"/>
                  </a:schemeClr>
                </a:solidFill>
              </a:ln>
            </c:spPr>
            <c:extLst>
              <c:ext xmlns:c16="http://schemas.microsoft.com/office/drawing/2014/chart" uri="{C3380CC4-5D6E-409C-BE32-E72D297353CC}">
                <c16:uniqueId val="{00000003-8EE8-4696-B5DD-59BD2DB4A7B3}"/>
              </c:ext>
            </c:extLst>
          </c:dPt>
          <c:dPt>
            <c:idx val="2"/>
            <c:invertIfNegative val="0"/>
            <c:bubble3D val="0"/>
            <c:spPr>
              <a:solidFill>
                <a:schemeClr val="accent4">
                  <a:lumMod val="75000"/>
                </a:schemeClr>
              </a:solidFill>
              <a:ln>
                <a:solidFill>
                  <a:schemeClr val="accent4">
                    <a:lumMod val="75000"/>
                  </a:schemeClr>
                </a:solidFill>
              </a:ln>
            </c:spPr>
            <c:extLst>
              <c:ext xmlns:c16="http://schemas.microsoft.com/office/drawing/2014/chart" uri="{C3380CC4-5D6E-409C-BE32-E72D297353CC}">
                <c16:uniqueId val="{00000005-8EE8-4696-B5DD-59BD2DB4A7B3}"/>
              </c:ext>
            </c:extLst>
          </c:dPt>
          <c:dPt>
            <c:idx val="3"/>
            <c:invertIfNegative val="0"/>
            <c:bubble3D val="0"/>
            <c:spPr>
              <a:solidFill>
                <a:schemeClr val="accent3">
                  <a:lumMod val="60000"/>
                  <a:lumOff val="40000"/>
                </a:schemeClr>
              </a:solidFill>
              <a:ln>
                <a:solidFill>
                  <a:schemeClr val="accent3">
                    <a:lumMod val="75000"/>
                  </a:schemeClr>
                </a:solidFill>
              </a:ln>
            </c:spPr>
            <c:extLst>
              <c:ext xmlns:c16="http://schemas.microsoft.com/office/drawing/2014/chart" uri="{C3380CC4-5D6E-409C-BE32-E72D297353CC}">
                <c16:uniqueId val="{00000007-8EE8-4696-B5DD-59BD2DB4A7B3}"/>
              </c:ext>
            </c:extLst>
          </c:dPt>
          <c:dPt>
            <c:idx val="4"/>
            <c:invertIfNegative val="0"/>
            <c:bubble3D val="0"/>
            <c:spPr>
              <a:solidFill>
                <a:schemeClr val="accent4">
                  <a:lumMod val="60000"/>
                  <a:lumOff val="40000"/>
                </a:schemeClr>
              </a:solidFill>
              <a:ln>
                <a:solidFill>
                  <a:schemeClr val="accent4">
                    <a:lumMod val="75000"/>
                  </a:schemeClr>
                </a:solidFill>
              </a:ln>
            </c:spPr>
            <c:extLst>
              <c:ext xmlns:c16="http://schemas.microsoft.com/office/drawing/2014/chart" uri="{C3380CC4-5D6E-409C-BE32-E72D297353CC}">
                <c16:uniqueId val="{00000009-8EE8-4696-B5DD-59BD2DB4A7B3}"/>
              </c:ext>
            </c:extLst>
          </c:dPt>
          <c:dPt>
            <c:idx val="5"/>
            <c:invertIfNegative val="0"/>
            <c:bubble3D val="0"/>
            <c:spPr>
              <a:solidFill>
                <a:schemeClr val="accent3">
                  <a:lumMod val="40000"/>
                  <a:lumOff val="60000"/>
                </a:schemeClr>
              </a:solidFill>
              <a:ln>
                <a:solidFill>
                  <a:schemeClr val="accent3">
                    <a:lumMod val="75000"/>
                  </a:schemeClr>
                </a:solidFill>
              </a:ln>
            </c:spPr>
            <c:extLst>
              <c:ext xmlns:c16="http://schemas.microsoft.com/office/drawing/2014/chart" uri="{C3380CC4-5D6E-409C-BE32-E72D297353CC}">
                <c16:uniqueId val="{0000000B-8EE8-4696-B5DD-59BD2DB4A7B3}"/>
              </c:ext>
            </c:extLst>
          </c:dPt>
          <c:dPt>
            <c:idx val="6"/>
            <c:invertIfNegative val="0"/>
            <c:bubble3D val="0"/>
            <c:spPr>
              <a:solidFill>
                <a:schemeClr val="accent4">
                  <a:lumMod val="40000"/>
                  <a:lumOff val="60000"/>
                </a:schemeClr>
              </a:solidFill>
              <a:ln>
                <a:solidFill>
                  <a:schemeClr val="accent4">
                    <a:lumMod val="75000"/>
                  </a:schemeClr>
                </a:solidFill>
              </a:ln>
            </c:spPr>
            <c:extLst>
              <c:ext xmlns:c16="http://schemas.microsoft.com/office/drawing/2014/chart" uri="{C3380CC4-5D6E-409C-BE32-E72D297353CC}">
                <c16:uniqueId val="{0000000D-8EE8-4696-B5DD-59BD2DB4A7B3}"/>
              </c:ext>
            </c:extLst>
          </c:dPt>
          <c:dPt>
            <c:idx val="7"/>
            <c:invertIfNegative val="0"/>
            <c:bubble3D val="0"/>
            <c:spPr>
              <a:solidFill>
                <a:schemeClr val="accent3">
                  <a:lumMod val="60000"/>
                  <a:lumOff val="40000"/>
                </a:schemeClr>
              </a:solidFill>
              <a:ln>
                <a:solidFill>
                  <a:schemeClr val="accent3">
                    <a:lumMod val="75000"/>
                  </a:schemeClr>
                </a:solidFill>
              </a:ln>
            </c:spPr>
            <c:extLst>
              <c:ext xmlns:c16="http://schemas.microsoft.com/office/drawing/2014/chart" uri="{C3380CC4-5D6E-409C-BE32-E72D297353CC}">
                <c16:uniqueId val="{0000000F-8EE8-4696-B5DD-59BD2DB4A7B3}"/>
              </c:ext>
            </c:extLst>
          </c:dPt>
          <c:dPt>
            <c:idx val="8"/>
            <c:invertIfNegative val="0"/>
            <c:bubble3D val="0"/>
            <c:spPr>
              <a:solidFill>
                <a:schemeClr val="accent4">
                  <a:lumMod val="40000"/>
                  <a:lumOff val="60000"/>
                </a:schemeClr>
              </a:solidFill>
              <a:ln>
                <a:solidFill>
                  <a:schemeClr val="accent4">
                    <a:lumMod val="75000"/>
                  </a:schemeClr>
                </a:solidFill>
              </a:ln>
            </c:spPr>
            <c:extLst>
              <c:ext xmlns:c16="http://schemas.microsoft.com/office/drawing/2014/chart" uri="{C3380CC4-5D6E-409C-BE32-E72D297353CC}">
                <c16:uniqueId val="{00000011-8EE8-4696-B5DD-59BD2DB4A7B3}"/>
              </c:ext>
            </c:extLst>
          </c:dPt>
          <c:dPt>
            <c:idx val="9"/>
            <c:invertIfNegative val="0"/>
            <c:bubble3D val="0"/>
            <c:spPr>
              <a:solidFill>
                <a:schemeClr val="accent3">
                  <a:lumMod val="40000"/>
                  <a:lumOff val="60000"/>
                </a:schemeClr>
              </a:solidFill>
              <a:ln>
                <a:solidFill>
                  <a:schemeClr val="accent3">
                    <a:lumMod val="75000"/>
                  </a:schemeClr>
                </a:solidFill>
              </a:ln>
            </c:spPr>
            <c:extLst>
              <c:ext xmlns:c16="http://schemas.microsoft.com/office/drawing/2014/chart" uri="{C3380CC4-5D6E-409C-BE32-E72D297353CC}">
                <c16:uniqueId val="{00000013-8EE8-4696-B5DD-59BD2DB4A7B3}"/>
              </c:ext>
            </c:extLst>
          </c:dPt>
          <c:dPt>
            <c:idx val="10"/>
            <c:invertIfNegative val="0"/>
            <c:bubble3D val="0"/>
            <c:spPr>
              <a:solidFill>
                <a:schemeClr val="accent4">
                  <a:lumMod val="75000"/>
                </a:schemeClr>
              </a:solidFill>
              <a:ln>
                <a:solidFill>
                  <a:schemeClr val="accent4">
                    <a:lumMod val="75000"/>
                  </a:schemeClr>
                </a:solidFill>
              </a:ln>
            </c:spPr>
            <c:extLst>
              <c:ext xmlns:c16="http://schemas.microsoft.com/office/drawing/2014/chart" uri="{C3380CC4-5D6E-409C-BE32-E72D297353CC}">
                <c16:uniqueId val="{00000015-8EE8-4696-B5DD-59BD2DB4A7B3}"/>
              </c:ext>
            </c:extLst>
          </c:dPt>
          <c:dPt>
            <c:idx val="11"/>
            <c:invertIfNegative val="0"/>
            <c:bubble3D val="0"/>
            <c:spPr>
              <a:solidFill>
                <a:schemeClr val="accent3">
                  <a:lumMod val="75000"/>
                </a:schemeClr>
              </a:solidFill>
              <a:ln>
                <a:solidFill>
                  <a:schemeClr val="accent3">
                    <a:lumMod val="75000"/>
                  </a:schemeClr>
                </a:solidFill>
              </a:ln>
            </c:spPr>
            <c:extLst>
              <c:ext xmlns:c16="http://schemas.microsoft.com/office/drawing/2014/chart" uri="{C3380CC4-5D6E-409C-BE32-E72D297353CC}">
                <c16:uniqueId val="{00000017-8EE8-4696-B5DD-59BD2DB4A7B3}"/>
              </c:ext>
            </c:extLst>
          </c:dPt>
          <c:dPt>
            <c:idx val="12"/>
            <c:invertIfNegative val="0"/>
            <c:bubble3D val="0"/>
            <c:spPr>
              <a:solidFill>
                <a:schemeClr val="accent4">
                  <a:lumMod val="75000"/>
                </a:schemeClr>
              </a:solidFill>
              <a:ln>
                <a:solidFill>
                  <a:schemeClr val="accent4">
                    <a:lumMod val="75000"/>
                  </a:schemeClr>
                </a:solidFill>
              </a:ln>
            </c:spPr>
            <c:extLst>
              <c:ext xmlns:c16="http://schemas.microsoft.com/office/drawing/2014/chart" uri="{C3380CC4-5D6E-409C-BE32-E72D297353CC}">
                <c16:uniqueId val="{00000019-8EE8-4696-B5DD-59BD2DB4A7B3}"/>
              </c:ext>
            </c:extLst>
          </c:dPt>
          <c:dPt>
            <c:idx val="13"/>
            <c:invertIfNegative val="0"/>
            <c:bubble3D val="0"/>
            <c:spPr>
              <a:solidFill>
                <a:schemeClr val="accent3">
                  <a:lumMod val="60000"/>
                  <a:lumOff val="40000"/>
                </a:schemeClr>
              </a:solidFill>
              <a:ln>
                <a:solidFill>
                  <a:schemeClr val="accent3">
                    <a:lumMod val="75000"/>
                  </a:schemeClr>
                </a:solidFill>
              </a:ln>
            </c:spPr>
            <c:extLst>
              <c:ext xmlns:c16="http://schemas.microsoft.com/office/drawing/2014/chart" uri="{C3380CC4-5D6E-409C-BE32-E72D297353CC}">
                <c16:uniqueId val="{0000001B-8EE8-4696-B5DD-59BD2DB4A7B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'Endline report graphs'!$B$43:$O$43</c:f>
              <c:strCache>
                <c:ptCount val="13"/>
                <c:pt idx="0">
                  <c:v>Context</c:v>
                </c:pt>
                <c:pt idx="2">
                  <c:v>Activity</c:v>
                </c:pt>
                <c:pt idx="4">
                  <c:v>Level</c:v>
                </c:pt>
                <c:pt idx="6">
                  <c:v>Interaction</c:v>
                </c:pt>
                <c:pt idx="8">
                  <c:v>Guidance</c:v>
                </c:pt>
                <c:pt idx="10">
                  <c:v>Inclusivity</c:v>
                </c:pt>
                <c:pt idx="12">
                  <c:v>Practice</c:v>
                </c:pt>
              </c:strCache>
            </c:strRef>
          </c:cat>
          <c:val>
            <c:numRef>
              <c:f>'Endline report graphs'!$B$44:$O$44</c:f>
              <c:numCache>
                <c:formatCode>General</c:formatCode>
                <c:ptCount val="14"/>
                <c:pt idx="0">
                  <c:v>4</c:v>
                </c:pt>
                <c:pt idx="1">
                  <c:v>4</c:v>
                </c:pt>
                <c:pt idx="2">
                  <c:v>5</c:v>
                </c:pt>
                <c:pt idx="3">
                  <c:v>4</c:v>
                </c:pt>
                <c:pt idx="4">
                  <c:v>4</c:v>
                </c:pt>
                <c:pt idx="5">
                  <c:v>3</c:v>
                </c:pt>
                <c:pt idx="6">
                  <c:v>3</c:v>
                </c:pt>
                <c:pt idx="7">
                  <c:v>4</c:v>
                </c:pt>
                <c:pt idx="8">
                  <c:v>3</c:v>
                </c:pt>
                <c:pt idx="9">
                  <c:v>3</c:v>
                </c:pt>
                <c:pt idx="10">
                  <c:v>5</c:v>
                </c:pt>
                <c:pt idx="11">
                  <c:v>5</c:v>
                </c:pt>
                <c:pt idx="12">
                  <c:v>5</c:v>
                </c:pt>
                <c:pt idx="13">
                  <c:v>4</c:v>
                </c:pt>
              </c:numCache>
            </c:numRef>
          </c:val>
          <c:extLst>
            <c:ext xmlns:c16="http://schemas.microsoft.com/office/drawing/2014/chart" uri="{C3380CC4-5D6E-409C-BE32-E72D297353CC}">
              <c16:uniqueId val="{0000001C-8EE8-4696-B5DD-59BD2DB4A7B3}"/>
            </c:ext>
          </c:extLst>
        </c:ser>
        <c:ser>
          <c:idx val="1"/>
          <c:order val="1"/>
          <c:invertIfNegative val="0"/>
          <c:dPt>
            <c:idx val="0"/>
            <c:invertIfNegative val="0"/>
            <c:bubble3D val="0"/>
            <c:spPr>
              <a:solidFill>
                <a:schemeClr val="accent4">
                  <a:lumMod val="60000"/>
                  <a:lumOff val="40000"/>
                </a:schemeClr>
              </a:solidFill>
              <a:ln>
                <a:solidFill>
                  <a:schemeClr val="accent4"/>
                </a:solidFill>
              </a:ln>
            </c:spPr>
            <c:extLst>
              <c:ext xmlns:c16="http://schemas.microsoft.com/office/drawing/2014/chart" uri="{C3380CC4-5D6E-409C-BE32-E72D297353CC}">
                <c16:uniqueId val="{0000001E-8EE8-4696-B5DD-59BD2DB4A7B3}"/>
              </c:ext>
            </c:extLst>
          </c:dPt>
          <c:dPt>
            <c:idx val="1"/>
            <c:invertIfNegative val="0"/>
            <c:bubble3D val="0"/>
            <c:spPr>
              <a:solidFill>
                <a:schemeClr val="accent3">
                  <a:lumMod val="20000"/>
                  <a:lumOff val="80000"/>
                </a:schemeClr>
              </a:solidFill>
              <a:ln>
                <a:solidFill>
                  <a:schemeClr val="accent3">
                    <a:lumMod val="75000"/>
                  </a:schemeClr>
                </a:solidFill>
              </a:ln>
            </c:spPr>
            <c:extLst>
              <c:ext xmlns:c16="http://schemas.microsoft.com/office/drawing/2014/chart" uri="{C3380CC4-5D6E-409C-BE32-E72D297353CC}">
                <c16:uniqueId val="{00000020-8EE8-4696-B5DD-59BD2DB4A7B3}"/>
              </c:ext>
            </c:extLst>
          </c:dPt>
          <c:dPt>
            <c:idx val="2"/>
            <c:invertIfNegative val="0"/>
            <c:bubble3D val="0"/>
            <c:spPr>
              <a:solidFill>
                <a:schemeClr val="accent4">
                  <a:lumMod val="40000"/>
                  <a:lumOff val="60000"/>
                </a:schemeClr>
              </a:solidFill>
              <a:ln>
                <a:solidFill>
                  <a:schemeClr val="accent4">
                    <a:lumMod val="75000"/>
                  </a:schemeClr>
                </a:solidFill>
              </a:ln>
            </c:spPr>
            <c:extLst>
              <c:ext xmlns:c16="http://schemas.microsoft.com/office/drawing/2014/chart" uri="{C3380CC4-5D6E-409C-BE32-E72D297353CC}">
                <c16:uniqueId val="{00000022-8EE8-4696-B5DD-59BD2DB4A7B3}"/>
              </c:ext>
            </c:extLst>
          </c:dPt>
          <c:dPt>
            <c:idx val="3"/>
            <c:invertIfNegative val="0"/>
            <c:bubble3D val="0"/>
            <c:spPr>
              <a:solidFill>
                <a:schemeClr val="accent3">
                  <a:lumMod val="75000"/>
                </a:schemeClr>
              </a:solidFill>
              <a:ln>
                <a:solidFill>
                  <a:schemeClr val="accent3">
                    <a:lumMod val="75000"/>
                  </a:schemeClr>
                </a:solidFill>
              </a:ln>
            </c:spPr>
            <c:extLst>
              <c:ext xmlns:c16="http://schemas.microsoft.com/office/drawing/2014/chart" uri="{C3380CC4-5D6E-409C-BE32-E72D297353CC}">
                <c16:uniqueId val="{00000024-8EE8-4696-B5DD-59BD2DB4A7B3}"/>
              </c:ext>
            </c:extLst>
          </c:dPt>
          <c:dPt>
            <c:idx val="4"/>
            <c:invertIfNegative val="0"/>
            <c:bubble3D val="0"/>
            <c:spPr>
              <a:solidFill>
                <a:schemeClr val="accent4">
                  <a:lumMod val="20000"/>
                  <a:lumOff val="80000"/>
                </a:schemeClr>
              </a:solidFill>
              <a:ln>
                <a:solidFill>
                  <a:schemeClr val="accent4">
                    <a:lumMod val="75000"/>
                  </a:schemeClr>
                </a:solidFill>
              </a:ln>
            </c:spPr>
            <c:extLst>
              <c:ext xmlns:c16="http://schemas.microsoft.com/office/drawing/2014/chart" uri="{C3380CC4-5D6E-409C-BE32-E72D297353CC}">
                <c16:uniqueId val="{00000026-8EE8-4696-B5DD-59BD2DB4A7B3}"/>
              </c:ext>
            </c:extLst>
          </c:dPt>
          <c:dPt>
            <c:idx val="5"/>
            <c:invertIfNegative val="0"/>
            <c:bubble3D val="0"/>
            <c:spPr>
              <a:solidFill>
                <a:schemeClr val="accent3">
                  <a:lumMod val="40000"/>
                  <a:lumOff val="60000"/>
                </a:schemeClr>
              </a:solidFill>
              <a:ln>
                <a:solidFill>
                  <a:schemeClr val="accent3">
                    <a:lumMod val="75000"/>
                  </a:schemeClr>
                </a:solidFill>
              </a:ln>
            </c:spPr>
            <c:extLst>
              <c:ext xmlns:c16="http://schemas.microsoft.com/office/drawing/2014/chart" uri="{C3380CC4-5D6E-409C-BE32-E72D297353CC}">
                <c16:uniqueId val="{00000028-8EE8-4696-B5DD-59BD2DB4A7B3}"/>
              </c:ext>
            </c:extLst>
          </c:dPt>
          <c:dPt>
            <c:idx val="6"/>
            <c:invertIfNegative val="0"/>
            <c:bubble3D val="0"/>
            <c:spPr>
              <a:solidFill>
                <a:schemeClr val="accent4">
                  <a:lumMod val="40000"/>
                  <a:lumOff val="60000"/>
                </a:schemeClr>
              </a:solidFill>
              <a:ln>
                <a:solidFill>
                  <a:schemeClr val="accent4">
                    <a:lumMod val="75000"/>
                  </a:schemeClr>
                </a:solidFill>
              </a:ln>
            </c:spPr>
            <c:extLst>
              <c:ext xmlns:c16="http://schemas.microsoft.com/office/drawing/2014/chart" uri="{C3380CC4-5D6E-409C-BE32-E72D297353CC}">
                <c16:uniqueId val="{0000002A-8EE8-4696-B5DD-59BD2DB4A7B3}"/>
              </c:ext>
            </c:extLst>
          </c:dPt>
          <c:dPt>
            <c:idx val="7"/>
            <c:invertIfNegative val="0"/>
            <c:bubble3D val="0"/>
            <c:spPr>
              <a:solidFill>
                <a:schemeClr val="accent3">
                  <a:lumMod val="60000"/>
                  <a:lumOff val="40000"/>
                </a:schemeClr>
              </a:solidFill>
              <a:ln>
                <a:solidFill>
                  <a:schemeClr val="accent3">
                    <a:lumMod val="75000"/>
                  </a:schemeClr>
                </a:solidFill>
              </a:ln>
            </c:spPr>
            <c:extLst>
              <c:ext xmlns:c16="http://schemas.microsoft.com/office/drawing/2014/chart" uri="{C3380CC4-5D6E-409C-BE32-E72D297353CC}">
                <c16:uniqueId val="{0000002C-8EE8-4696-B5DD-59BD2DB4A7B3}"/>
              </c:ext>
            </c:extLst>
          </c:dPt>
          <c:dPt>
            <c:idx val="8"/>
            <c:invertIfNegative val="0"/>
            <c:bubble3D val="0"/>
            <c:spPr>
              <a:solidFill>
                <a:schemeClr val="accent4">
                  <a:lumMod val="20000"/>
                  <a:lumOff val="80000"/>
                </a:schemeClr>
              </a:solidFill>
              <a:ln>
                <a:solidFill>
                  <a:schemeClr val="accent4">
                    <a:lumMod val="75000"/>
                  </a:schemeClr>
                </a:solidFill>
              </a:ln>
            </c:spPr>
            <c:extLst>
              <c:ext xmlns:c16="http://schemas.microsoft.com/office/drawing/2014/chart" uri="{C3380CC4-5D6E-409C-BE32-E72D297353CC}">
                <c16:uniqueId val="{0000002E-8EE8-4696-B5DD-59BD2DB4A7B3}"/>
              </c:ext>
            </c:extLst>
          </c:dPt>
          <c:dPt>
            <c:idx val="9"/>
            <c:invertIfNegative val="0"/>
            <c:bubble3D val="0"/>
            <c:spPr>
              <a:solidFill>
                <a:schemeClr val="accent3">
                  <a:lumMod val="60000"/>
                  <a:lumOff val="40000"/>
                </a:schemeClr>
              </a:solidFill>
              <a:ln>
                <a:solidFill>
                  <a:schemeClr val="accent3">
                    <a:lumMod val="75000"/>
                  </a:schemeClr>
                </a:solidFill>
              </a:ln>
            </c:spPr>
            <c:extLst>
              <c:ext xmlns:c16="http://schemas.microsoft.com/office/drawing/2014/chart" uri="{C3380CC4-5D6E-409C-BE32-E72D297353CC}">
                <c16:uniqueId val="{00000030-8EE8-4696-B5DD-59BD2DB4A7B3}"/>
              </c:ext>
            </c:extLst>
          </c:dPt>
          <c:dPt>
            <c:idx val="10"/>
            <c:invertIfNegative val="0"/>
            <c:bubble3D val="0"/>
            <c:spPr>
              <a:solidFill>
                <a:schemeClr val="accent4">
                  <a:lumMod val="60000"/>
                  <a:lumOff val="40000"/>
                </a:schemeClr>
              </a:solidFill>
              <a:ln>
                <a:solidFill>
                  <a:schemeClr val="accent4">
                    <a:lumMod val="75000"/>
                  </a:schemeClr>
                </a:solidFill>
              </a:ln>
            </c:spPr>
            <c:extLst>
              <c:ext xmlns:c16="http://schemas.microsoft.com/office/drawing/2014/chart" uri="{C3380CC4-5D6E-409C-BE32-E72D297353CC}">
                <c16:uniqueId val="{00000032-8EE8-4696-B5DD-59BD2DB4A7B3}"/>
              </c:ext>
            </c:extLst>
          </c:dPt>
          <c:dPt>
            <c:idx val="11"/>
            <c:invertIfNegative val="0"/>
            <c:bubble3D val="0"/>
            <c:spPr>
              <a:solidFill>
                <a:schemeClr val="accent3">
                  <a:lumMod val="75000"/>
                </a:schemeClr>
              </a:solidFill>
              <a:ln>
                <a:solidFill>
                  <a:schemeClr val="accent3">
                    <a:lumMod val="75000"/>
                  </a:schemeClr>
                </a:solidFill>
              </a:ln>
            </c:spPr>
            <c:extLst>
              <c:ext xmlns:c16="http://schemas.microsoft.com/office/drawing/2014/chart" uri="{C3380CC4-5D6E-409C-BE32-E72D297353CC}">
                <c16:uniqueId val="{00000034-8EE8-4696-B5DD-59BD2DB4A7B3}"/>
              </c:ext>
            </c:extLst>
          </c:dPt>
          <c:dPt>
            <c:idx val="12"/>
            <c:invertIfNegative val="0"/>
            <c:bubble3D val="0"/>
            <c:spPr>
              <a:solidFill>
                <a:schemeClr val="accent4">
                  <a:lumMod val="40000"/>
                  <a:lumOff val="60000"/>
                </a:schemeClr>
              </a:solidFill>
              <a:ln>
                <a:solidFill>
                  <a:schemeClr val="accent4">
                    <a:lumMod val="75000"/>
                  </a:schemeClr>
                </a:solidFill>
              </a:ln>
            </c:spPr>
            <c:extLst>
              <c:ext xmlns:c16="http://schemas.microsoft.com/office/drawing/2014/chart" uri="{C3380CC4-5D6E-409C-BE32-E72D297353CC}">
                <c16:uniqueId val="{00000036-8EE8-4696-B5DD-59BD2DB4A7B3}"/>
              </c:ext>
            </c:extLst>
          </c:dPt>
          <c:dPt>
            <c:idx val="13"/>
            <c:invertIfNegative val="0"/>
            <c:bubble3D val="0"/>
            <c:spPr>
              <a:solidFill>
                <a:schemeClr val="accent3">
                  <a:lumMod val="60000"/>
                  <a:lumOff val="40000"/>
                </a:schemeClr>
              </a:solidFill>
              <a:ln>
                <a:solidFill>
                  <a:schemeClr val="accent3">
                    <a:lumMod val="75000"/>
                  </a:schemeClr>
                </a:solidFill>
              </a:ln>
            </c:spPr>
            <c:extLst>
              <c:ext xmlns:c16="http://schemas.microsoft.com/office/drawing/2014/chart" uri="{C3380CC4-5D6E-409C-BE32-E72D297353CC}">
                <c16:uniqueId val="{00000038-8EE8-4696-B5DD-59BD2DB4A7B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'Endline report graphs'!$B$43:$O$43</c:f>
              <c:strCache>
                <c:ptCount val="13"/>
                <c:pt idx="0">
                  <c:v>Context</c:v>
                </c:pt>
                <c:pt idx="2">
                  <c:v>Activity</c:v>
                </c:pt>
                <c:pt idx="4">
                  <c:v>Level</c:v>
                </c:pt>
                <c:pt idx="6">
                  <c:v>Interaction</c:v>
                </c:pt>
                <c:pt idx="8">
                  <c:v>Guidance</c:v>
                </c:pt>
                <c:pt idx="10">
                  <c:v>Inclusivity</c:v>
                </c:pt>
                <c:pt idx="12">
                  <c:v>Practice</c:v>
                </c:pt>
              </c:strCache>
            </c:strRef>
          </c:cat>
          <c:val>
            <c:numRef>
              <c:f>'Endline report graphs'!$B$45:$O$45</c:f>
              <c:numCache>
                <c:formatCode>General</c:formatCode>
                <c:ptCount val="14"/>
                <c:pt idx="0">
                  <c:v>4</c:v>
                </c:pt>
                <c:pt idx="1">
                  <c:v>2</c:v>
                </c:pt>
                <c:pt idx="2">
                  <c:v>3</c:v>
                </c:pt>
                <c:pt idx="3">
                  <c:v>5</c:v>
                </c:pt>
                <c:pt idx="4">
                  <c:v>2</c:v>
                </c:pt>
                <c:pt idx="5">
                  <c:v>3</c:v>
                </c:pt>
                <c:pt idx="6">
                  <c:v>3</c:v>
                </c:pt>
                <c:pt idx="7">
                  <c:v>4</c:v>
                </c:pt>
                <c:pt idx="8">
                  <c:v>2</c:v>
                </c:pt>
                <c:pt idx="9">
                  <c:v>4</c:v>
                </c:pt>
                <c:pt idx="10">
                  <c:v>4</c:v>
                </c:pt>
                <c:pt idx="11">
                  <c:v>5</c:v>
                </c:pt>
                <c:pt idx="12">
                  <c:v>3</c:v>
                </c:pt>
                <c:pt idx="13">
                  <c:v>4</c:v>
                </c:pt>
              </c:numCache>
            </c:numRef>
          </c:val>
          <c:extLst>
            <c:ext xmlns:c16="http://schemas.microsoft.com/office/drawing/2014/chart" uri="{C3380CC4-5D6E-409C-BE32-E72D297353CC}">
              <c16:uniqueId val="{00000039-8EE8-4696-B5DD-59BD2DB4A7B3}"/>
            </c:ext>
          </c:extLst>
        </c:ser>
        <c:ser>
          <c:idx val="2"/>
          <c:order val="2"/>
          <c:spPr>
            <a:solidFill>
              <a:schemeClr val="accent4">
                <a:lumMod val="40000"/>
                <a:lumOff val="60000"/>
              </a:schemeClr>
            </a:solidFill>
          </c:spPr>
          <c:invertIfNegative val="0"/>
          <c:dPt>
            <c:idx val="0"/>
            <c:invertIfNegative val="0"/>
            <c:bubble3D val="0"/>
            <c:spPr>
              <a:solidFill>
                <a:schemeClr val="accent4">
                  <a:lumMod val="40000"/>
                  <a:lumOff val="60000"/>
                </a:schemeClr>
              </a:solidFill>
              <a:ln>
                <a:solidFill>
                  <a:schemeClr val="accent4">
                    <a:lumMod val="75000"/>
                  </a:schemeClr>
                </a:solidFill>
              </a:ln>
            </c:spPr>
            <c:extLst>
              <c:ext xmlns:c16="http://schemas.microsoft.com/office/drawing/2014/chart" uri="{C3380CC4-5D6E-409C-BE32-E72D297353CC}">
                <c16:uniqueId val="{0000003B-8EE8-4696-B5DD-59BD2DB4A7B3}"/>
              </c:ext>
            </c:extLst>
          </c:dPt>
          <c:dPt>
            <c:idx val="1"/>
            <c:invertIfNegative val="0"/>
            <c:bubble3D val="0"/>
            <c:spPr>
              <a:solidFill>
                <a:schemeClr val="accent3">
                  <a:lumMod val="40000"/>
                  <a:lumOff val="60000"/>
                </a:schemeClr>
              </a:solidFill>
              <a:ln>
                <a:solidFill>
                  <a:schemeClr val="accent3">
                    <a:lumMod val="75000"/>
                  </a:schemeClr>
                </a:solidFill>
              </a:ln>
            </c:spPr>
            <c:extLst>
              <c:ext xmlns:c16="http://schemas.microsoft.com/office/drawing/2014/chart" uri="{C3380CC4-5D6E-409C-BE32-E72D297353CC}">
                <c16:uniqueId val="{0000003D-8EE8-4696-B5DD-59BD2DB4A7B3}"/>
              </c:ext>
            </c:extLst>
          </c:dPt>
          <c:dPt>
            <c:idx val="2"/>
            <c:invertIfNegative val="0"/>
            <c:bubble3D val="0"/>
            <c:spPr>
              <a:solidFill>
                <a:schemeClr val="accent4">
                  <a:lumMod val="60000"/>
                  <a:lumOff val="40000"/>
                </a:schemeClr>
              </a:solidFill>
              <a:ln>
                <a:solidFill>
                  <a:schemeClr val="accent4">
                    <a:lumMod val="75000"/>
                  </a:schemeClr>
                </a:solidFill>
              </a:ln>
            </c:spPr>
            <c:extLst>
              <c:ext xmlns:c16="http://schemas.microsoft.com/office/drawing/2014/chart" uri="{C3380CC4-5D6E-409C-BE32-E72D297353CC}">
                <c16:uniqueId val="{0000003F-8EE8-4696-B5DD-59BD2DB4A7B3}"/>
              </c:ext>
            </c:extLst>
          </c:dPt>
          <c:dPt>
            <c:idx val="3"/>
            <c:invertIfNegative val="0"/>
            <c:bubble3D val="0"/>
            <c:spPr>
              <a:solidFill>
                <a:schemeClr val="accent3">
                  <a:lumMod val="75000"/>
                </a:schemeClr>
              </a:solidFill>
            </c:spPr>
            <c:extLst>
              <c:ext xmlns:c16="http://schemas.microsoft.com/office/drawing/2014/chart" uri="{C3380CC4-5D6E-409C-BE32-E72D297353CC}">
                <c16:uniqueId val="{00000041-8EE8-4696-B5DD-59BD2DB4A7B3}"/>
              </c:ext>
            </c:extLst>
          </c:dPt>
          <c:dPt>
            <c:idx val="4"/>
            <c:invertIfNegative val="0"/>
            <c:bubble3D val="0"/>
            <c:spPr>
              <a:solidFill>
                <a:schemeClr val="accent4">
                  <a:lumMod val="20000"/>
                  <a:lumOff val="80000"/>
                </a:schemeClr>
              </a:solidFill>
              <a:ln>
                <a:solidFill>
                  <a:schemeClr val="accent4">
                    <a:lumMod val="75000"/>
                  </a:schemeClr>
                </a:solidFill>
              </a:ln>
            </c:spPr>
            <c:extLst>
              <c:ext xmlns:c16="http://schemas.microsoft.com/office/drawing/2014/chart" uri="{C3380CC4-5D6E-409C-BE32-E72D297353CC}">
                <c16:uniqueId val="{00000043-8EE8-4696-B5DD-59BD2DB4A7B3}"/>
              </c:ext>
            </c:extLst>
          </c:dPt>
          <c:dPt>
            <c:idx val="5"/>
            <c:invertIfNegative val="0"/>
            <c:bubble3D val="0"/>
            <c:spPr>
              <a:solidFill>
                <a:schemeClr val="accent3">
                  <a:lumMod val="40000"/>
                  <a:lumOff val="60000"/>
                </a:schemeClr>
              </a:solidFill>
              <a:ln>
                <a:solidFill>
                  <a:schemeClr val="accent3">
                    <a:lumMod val="75000"/>
                  </a:schemeClr>
                </a:solidFill>
              </a:ln>
            </c:spPr>
            <c:extLst>
              <c:ext xmlns:c16="http://schemas.microsoft.com/office/drawing/2014/chart" uri="{C3380CC4-5D6E-409C-BE32-E72D297353CC}">
                <c16:uniqueId val="{00000045-8EE8-4696-B5DD-59BD2DB4A7B3}"/>
              </c:ext>
            </c:extLst>
          </c:dPt>
          <c:dPt>
            <c:idx val="6"/>
            <c:invertIfNegative val="0"/>
            <c:bubble3D val="0"/>
            <c:spPr>
              <a:solidFill>
                <a:schemeClr val="accent4">
                  <a:lumMod val="75000"/>
                </a:schemeClr>
              </a:solidFill>
              <a:ln>
                <a:solidFill>
                  <a:schemeClr val="accent4">
                    <a:lumMod val="75000"/>
                  </a:schemeClr>
                </a:solidFill>
              </a:ln>
            </c:spPr>
            <c:extLst>
              <c:ext xmlns:c16="http://schemas.microsoft.com/office/drawing/2014/chart" uri="{C3380CC4-5D6E-409C-BE32-E72D297353CC}">
                <c16:uniqueId val="{00000047-8EE8-4696-B5DD-59BD2DB4A7B3}"/>
              </c:ext>
            </c:extLst>
          </c:dPt>
          <c:dPt>
            <c:idx val="7"/>
            <c:invertIfNegative val="0"/>
            <c:bubble3D val="0"/>
            <c:spPr>
              <a:solidFill>
                <a:schemeClr val="accent3">
                  <a:lumMod val="40000"/>
                  <a:lumOff val="60000"/>
                </a:schemeClr>
              </a:solidFill>
              <a:ln>
                <a:solidFill>
                  <a:schemeClr val="accent3">
                    <a:lumMod val="75000"/>
                  </a:schemeClr>
                </a:solidFill>
              </a:ln>
            </c:spPr>
            <c:extLst>
              <c:ext xmlns:c16="http://schemas.microsoft.com/office/drawing/2014/chart" uri="{C3380CC4-5D6E-409C-BE32-E72D297353CC}">
                <c16:uniqueId val="{00000049-8EE8-4696-B5DD-59BD2DB4A7B3}"/>
              </c:ext>
            </c:extLst>
          </c:dPt>
          <c:dPt>
            <c:idx val="8"/>
            <c:invertIfNegative val="0"/>
            <c:bubble3D val="0"/>
            <c:spPr>
              <a:solidFill>
                <a:schemeClr val="accent4">
                  <a:lumMod val="75000"/>
                </a:schemeClr>
              </a:solidFill>
              <a:ln>
                <a:solidFill>
                  <a:schemeClr val="accent4">
                    <a:lumMod val="75000"/>
                  </a:schemeClr>
                </a:solidFill>
              </a:ln>
            </c:spPr>
            <c:extLst>
              <c:ext xmlns:c16="http://schemas.microsoft.com/office/drawing/2014/chart" uri="{C3380CC4-5D6E-409C-BE32-E72D297353CC}">
                <c16:uniqueId val="{0000004B-8EE8-4696-B5DD-59BD2DB4A7B3}"/>
              </c:ext>
            </c:extLst>
          </c:dPt>
          <c:dPt>
            <c:idx val="9"/>
            <c:invertIfNegative val="0"/>
            <c:bubble3D val="0"/>
            <c:spPr>
              <a:solidFill>
                <a:schemeClr val="accent3">
                  <a:lumMod val="40000"/>
                  <a:lumOff val="60000"/>
                </a:schemeClr>
              </a:solidFill>
              <a:ln>
                <a:solidFill>
                  <a:schemeClr val="accent3">
                    <a:lumMod val="75000"/>
                  </a:schemeClr>
                </a:solidFill>
              </a:ln>
            </c:spPr>
            <c:extLst>
              <c:ext xmlns:c16="http://schemas.microsoft.com/office/drawing/2014/chart" uri="{C3380CC4-5D6E-409C-BE32-E72D297353CC}">
                <c16:uniqueId val="{0000004D-8EE8-4696-B5DD-59BD2DB4A7B3}"/>
              </c:ext>
            </c:extLst>
          </c:dPt>
          <c:dPt>
            <c:idx val="10"/>
            <c:invertIfNegative val="0"/>
            <c:bubble3D val="0"/>
            <c:spPr>
              <a:solidFill>
                <a:schemeClr val="accent4">
                  <a:lumMod val="75000"/>
                </a:schemeClr>
              </a:solidFill>
              <a:ln>
                <a:solidFill>
                  <a:schemeClr val="accent4">
                    <a:lumMod val="75000"/>
                  </a:schemeClr>
                </a:solidFill>
              </a:ln>
            </c:spPr>
            <c:extLst>
              <c:ext xmlns:c16="http://schemas.microsoft.com/office/drawing/2014/chart" uri="{C3380CC4-5D6E-409C-BE32-E72D297353CC}">
                <c16:uniqueId val="{0000004F-8EE8-4696-B5DD-59BD2DB4A7B3}"/>
              </c:ext>
            </c:extLst>
          </c:dPt>
          <c:dPt>
            <c:idx val="11"/>
            <c:invertIfNegative val="0"/>
            <c:bubble3D val="0"/>
            <c:spPr>
              <a:solidFill>
                <a:schemeClr val="accent3">
                  <a:lumMod val="60000"/>
                  <a:lumOff val="40000"/>
                </a:schemeClr>
              </a:solidFill>
              <a:ln>
                <a:solidFill>
                  <a:schemeClr val="accent3">
                    <a:lumMod val="75000"/>
                  </a:schemeClr>
                </a:solidFill>
              </a:ln>
            </c:spPr>
            <c:extLst>
              <c:ext xmlns:c16="http://schemas.microsoft.com/office/drawing/2014/chart" uri="{C3380CC4-5D6E-409C-BE32-E72D297353CC}">
                <c16:uniqueId val="{00000051-8EE8-4696-B5DD-59BD2DB4A7B3}"/>
              </c:ext>
            </c:extLst>
          </c:dPt>
          <c:dPt>
            <c:idx val="12"/>
            <c:invertIfNegative val="0"/>
            <c:bubble3D val="0"/>
            <c:spPr>
              <a:solidFill>
                <a:schemeClr val="accent4">
                  <a:lumMod val="60000"/>
                  <a:lumOff val="40000"/>
                </a:schemeClr>
              </a:solidFill>
              <a:ln>
                <a:solidFill>
                  <a:schemeClr val="accent4">
                    <a:lumMod val="75000"/>
                  </a:schemeClr>
                </a:solidFill>
              </a:ln>
            </c:spPr>
            <c:extLst>
              <c:ext xmlns:c16="http://schemas.microsoft.com/office/drawing/2014/chart" uri="{C3380CC4-5D6E-409C-BE32-E72D297353CC}">
                <c16:uniqueId val="{00000053-8EE8-4696-B5DD-59BD2DB4A7B3}"/>
              </c:ext>
            </c:extLst>
          </c:dPt>
          <c:dPt>
            <c:idx val="13"/>
            <c:invertIfNegative val="0"/>
            <c:bubble3D val="0"/>
            <c:spPr>
              <a:solidFill>
                <a:schemeClr val="accent3">
                  <a:lumMod val="75000"/>
                </a:schemeClr>
              </a:solidFill>
              <a:ln>
                <a:solidFill>
                  <a:schemeClr val="accent3">
                    <a:lumMod val="75000"/>
                  </a:schemeClr>
                </a:solidFill>
              </a:ln>
            </c:spPr>
            <c:extLst>
              <c:ext xmlns:c16="http://schemas.microsoft.com/office/drawing/2014/chart" uri="{C3380CC4-5D6E-409C-BE32-E72D297353CC}">
                <c16:uniqueId val="{00000055-8EE8-4696-B5DD-59BD2DB4A7B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'Endline report graphs'!$B$43:$O$43</c:f>
              <c:strCache>
                <c:ptCount val="13"/>
                <c:pt idx="0">
                  <c:v>Context</c:v>
                </c:pt>
                <c:pt idx="2">
                  <c:v>Activity</c:v>
                </c:pt>
                <c:pt idx="4">
                  <c:v>Level</c:v>
                </c:pt>
                <c:pt idx="6">
                  <c:v>Interaction</c:v>
                </c:pt>
                <c:pt idx="8">
                  <c:v>Guidance</c:v>
                </c:pt>
                <c:pt idx="10">
                  <c:v>Inclusivity</c:v>
                </c:pt>
                <c:pt idx="12">
                  <c:v>Practice</c:v>
                </c:pt>
              </c:strCache>
            </c:strRef>
          </c:cat>
          <c:val>
            <c:numRef>
              <c:f>'Endline report graphs'!$B$46:$O$46</c:f>
              <c:numCache>
                <c:formatCode>General</c:formatCode>
                <c:ptCount val="14"/>
                <c:pt idx="0">
                  <c:v>3</c:v>
                </c:pt>
                <c:pt idx="1">
                  <c:v>3</c:v>
                </c:pt>
                <c:pt idx="2">
                  <c:v>4</c:v>
                </c:pt>
                <c:pt idx="3">
                  <c:v>5</c:v>
                </c:pt>
                <c:pt idx="4">
                  <c:v>2</c:v>
                </c:pt>
                <c:pt idx="5">
                  <c:v>3</c:v>
                </c:pt>
                <c:pt idx="6">
                  <c:v>5</c:v>
                </c:pt>
                <c:pt idx="7">
                  <c:v>3</c:v>
                </c:pt>
                <c:pt idx="8">
                  <c:v>5</c:v>
                </c:pt>
                <c:pt idx="9">
                  <c:v>3</c:v>
                </c:pt>
                <c:pt idx="10">
                  <c:v>5</c:v>
                </c:pt>
                <c:pt idx="11">
                  <c:v>4</c:v>
                </c:pt>
                <c:pt idx="12">
                  <c:v>4</c:v>
                </c:pt>
                <c:pt idx="13">
                  <c:v>5</c:v>
                </c:pt>
              </c:numCache>
            </c:numRef>
          </c:val>
          <c:extLst>
            <c:ext xmlns:c16="http://schemas.microsoft.com/office/drawing/2014/chart" uri="{C3380CC4-5D6E-409C-BE32-E72D297353CC}">
              <c16:uniqueId val="{00000056-8EE8-4696-B5DD-59BD2DB4A7B3}"/>
            </c:ext>
          </c:extLst>
        </c:ser>
        <c:ser>
          <c:idx val="3"/>
          <c:order val="3"/>
          <c:spPr>
            <a:solidFill>
              <a:schemeClr val="accent3">
                <a:lumMod val="20000"/>
                <a:lumOff val="80000"/>
              </a:schemeClr>
            </a:solidFill>
            <a:ln>
              <a:solidFill>
                <a:schemeClr val="accent3">
                  <a:lumMod val="75000"/>
                </a:schemeClr>
              </a:solidFill>
            </a:ln>
          </c:spPr>
          <c:invertIfNegative val="0"/>
          <c:dPt>
            <c:idx val="2"/>
            <c:invertIfNegative val="0"/>
            <c:bubble3D val="0"/>
            <c:spPr>
              <a:solidFill>
                <a:schemeClr val="accent4">
                  <a:lumMod val="60000"/>
                  <a:lumOff val="40000"/>
                </a:schemeClr>
              </a:solidFill>
              <a:ln>
                <a:solidFill>
                  <a:schemeClr val="accent4">
                    <a:lumMod val="75000"/>
                  </a:schemeClr>
                </a:solidFill>
              </a:ln>
            </c:spPr>
            <c:extLst>
              <c:ext xmlns:c16="http://schemas.microsoft.com/office/drawing/2014/chart" uri="{C3380CC4-5D6E-409C-BE32-E72D297353CC}">
                <c16:uniqueId val="{00000058-8EE8-4696-B5DD-59BD2DB4A7B3}"/>
              </c:ext>
            </c:extLst>
          </c:dPt>
          <c:dPt>
            <c:idx val="3"/>
            <c:invertIfNegative val="0"/>
            <c:bubble3D val="0"/>
            <c:spPr>
              <a:solidFill>
                <a:schemeClr val="accent3">
                  <a:lumMod val="60000"/>
                  <a:lumOff val="40000"/>
                </a:schemeClr>
              </a:solidFill>
              <a:ln>
                <a:solidFill>
                  <a:schemeClr val="accent3">
                    <a:lumMod val="75000"/>
                  </a:schemeClr>
                </a:solidFill>
              </a:ln>
            </c:spPr>
            <c:extLst>
              <c:ext xmlns:c16="http://schemas.microsoft.com/office/drawing/2014/chart" uri="{C3380CC4-5D6E-409C-BE32-E72D297353CC}">
                <c16:uniqueId val="{0000005A-8EE8-4696-B5DD-59BD2DB4A7B3}"/>
              </c:ext>
            </c:extLst>
          </c:dPt>
          <c:dPt>
            <c:idx val="5"/>
            <c:invertIfNegative val="0"/>
            <c:bubble3D val="0"/>
            <c:spPr>
              <a:solidFill>
                <a:schemeClr val="accent3">
                  <a:lumMod val="40000"/>
                  <a:lumOff val="60000"/>
                </a:schemeClr>
              </a:solidFill>
              <a:ln>
                <a:solidFill>
                  <a:schemeClr val="accent3">
                    <a:lumMod val="75000"/>
                  </a:schemeClr>
                </a:solidFill>
              </a:ln>
            </c:spPr>
            <c:extLst>
              <c:ext xmlns:c16="http://schemas.microsoft.com/office/drawing/2014/chart" uri="{C3380CC4-5D6E-409C-BE32-E72D297353CC}">
                <c16:uniqueId val="{0000005C-8EE8-4696-B5DD-59BD2DB4A7B3}"/>
              </c:ext>
            </c:extLst>
          </c:dPt>
          <c:dPt>
            <c:idx val="6"/>
            <c:invertIfNegative val="0"/>
            <c:bubble3D val="0"/>
            <c:spPr>
              <a:solidFill>
                <a:schemeClr val="accent4">
                  <a:lumMod val="60000"/>
                  <a:lumOff val="40000"/>
                </a:schemeClr>
              </a:solidFill>
              <a:ln>
                <a:solidFill>
                  <a:schemeClr val="accent4">
                    <a:lumMod val="75000"/>
                  </a:schemeClr>
                </a:solidFill>
              </a:ln>
            </c:spPr>
            <c:extLst>
              <c:ext xmlns:c16="http://schemas.microsoft.com/office/drawing/2014/chart" uri="{C3380CC4-5D6E-409C-BE32-E72D297353CC}">
                <c16:uniqueId val="{0000005E-8EE8-4696-B5DD-59BD2DB4A7B3}"/>
              </c:ext>
            </c:extLst>
          </c:dPt>
          <c:dPt>
            <c:idx val="7"/>
            <c:invertIfNegative val="0"/>
            <c:bubble3D val="0"/>
            <c:spPr>
              <a:solidFill>
                <a:schemeClr val="accent3">
                  <a:lumMod val="75000"/>
                </a:schemeClr>
              </a:solidFill>
              <a:ln>
                <a:solidFill>
                  <a:schemeClr val="accent3">
                    <a:lumMod val="75000"/>
                  </a:schemeClr>
                </a:solidFill>
              </a:ln>
            </c:spPr>
            <c:extLst>
              <c:ext xmlns:c16="http://schemas.microsoft.com/office/drawing/2014/chart" uri="{C3380CC4-5D6E-409C-BE32-E72D297353CC}">
                <c16:uniqueId val="{00000060-8EE8-4696-B5DD-59BD2DB4A7B3}"/>
              </c:ext>
            </c:extLst>
          </c:dPt>
          <c:dPt>
            <c:idx val="8"/>
            <c:invertIfNegative val="0"/>
            <c:bubble3D val="0"/>
            <c:spPr>
              <a:solidFill>
                <a:schemeClr val="accent3">
                  <a:lumMod val="20000"/>
                  <a:lumOff val="80000"/>
                </a:schemeClr>
              </a:solidFill>
              <a:ln>
                <a:solidFill>
                  <a:schemeClr val="accent4">
                    <a:lumMod val="75000"/>
                  </a:schemeClr>
                </a:solidFill>
              </a:ln>
            </c:spPr>
            <c:extLst>
              <c:ext xmlns:c16="http://schemas.microsoft.com/office/drawing/2014/chart" uri="{C3380CC4-5D6E-409C-BE32-E72D297353CC}">
                <c16:uniqueId val="{00000062-8EE8-4696-B5DD-59BD2DB4A7B3}"/>
              </c:ext>
            </c:extLst>
          </c:dPt>
          <c:dPt>
            <c:idx val="9"/>
            <c:invertIfNegative val="0"/>
            <c:bubble3D val="0"/>
            <c:spPr>
              <a:solidFill>
                <a:schemeClr val="accent3">
                  <a:lumMod val="60000"/>
                  <a:lumOff val="40000"/>
                </a:schemeClr>
              </a:solidFill>
              <a:ln>
                <a:solidFill>
                  <a:schemeClr val="accent3">
                    <a:lumMod val="75000"/>
                  </a:schemeClr>
                </a:solidFill>
              </a:ln>
            </c:spPr>
            <c:extLst>
              <c:ext xmlns:c16="http://schemas.microsoft.com/office/drawing/2014/chart" uri="{C3380CC4-5D6E-409C-BE32-E72D297353CC}">
                <c16:uniqueId val="{00000064-8EE8-4696-B5DD-59BD2DB4A7B3}"/>
              </c:ext>
            </c:extLst>
          </c:dPt>
          <c:dPt>
            <c:idx val="10"/>
            <c:invertIfNegative val="0"/>
            <c:bubble3D val="0"/>
            <c:spPr>
              <a:solidFill>
                <a:schemeClr val="accent4">
                  <a:lumMod val="75000"/>
                </a:schemeClr>
              </a:solidFill>
              <a:ln>
                <a:solidFill>
                  <a:schemeClr val="accent4">
                    <a:lumMod val="75000"/>
                  </a:schemeClr>
                </a:solidFill>
              </a:ln>
            </c:spPr>
            <c:extLst>
              <c:ext xmlns:c16="http://schemas.microsoft.com/office/drawing/2014/chart" uri="{C3380CC4-5D6E-409C-BE32-E72D297353CC}">
                <c16:uniqueId val="{00000066-8EE8-4696-B5DD-59BD2DB4A7B3}"/>
              </c:ext>
            </c:extLst>
          </c:dPt>
          <c:dPt>
            <c:idx val="11"/>
            <c:invertIfNegative val="0"/>
            <c:bubble3D val="0"/>
            <c:spPr>
              <a:solidFill>
                <a:schemeClr val="accent3">
                  <a:lumMod val="75000"/>
                </a:schemeClr>
              </a:solidFill>
              <a:ln>
                <a:solidFill>
                  <a:schemeClr val="accent3">
                    <a:lumMod val="75000"/>
                  </a:schemeClr>
                </a:solidFill>
              </a:ln>
            </c:spPr>
            <c:extLst>
              <c:ext xmlns:c16="http://schemas.microsoft.com/office/drawing/2014/chart" uri="{C3380CC4-5D6E-409C-BE32-E72D297353CC}">
                <c16:uniqueId val="{00000068-8EE8-4696-B5DD-59BD2DB4A7B3}"/>
              </c:ext>
            </c:extLst>
          </c:dPt>
          <c:dPt>
            <c:idx val="12"/>
            <c:invertIfNegative val="0"/>
            <c:bubble3D val="0"/>
            <c:spPr>
              <a:solidFill>
                <a:schemeClr val="accent4">
                  <a:lumMod val="40000"/>
                  <a:lumOff val="60000"/>
                </a:schemeClr>
              </a:solidFill>
              <a:ln>
                <a:solidFill>
                  <a:schemeClr val="accent3">
                    <a:lumMod val="75000"/>
                  </a:schemeClr>
                </a:solidFill>
              </a:ln>
            </c:spPr>
            <c:extLst>
              <c:ext xmlns:c16="http://schemas.microsoft.com/office/drawing/2014/chart" uri="{C3380CC4-5D6E-409C-BE32-E72D297353CC}">
                <c16:uniqueId val="{0000006A-8EE8-4696-B5DD-59BD2DB4A7B3}"/>
              </c:ext>
            </c:extLst>
          </c:dPt>
          <c:dPt>
            <c:idx val="13"/>
            <c:invertIfNegative val="0"/>
            <c:bubble3D val="0"/>
            <c:spPr>
              <a:solidFill>
                <a:schemeClr val="accent3">
                  <a:lumMod val="40000"/>
                  <a:lumOff val="60000"/>
                </a:schemeClr>
              </a:solidFill>
              <a:ln>
                <a:solidFill>
                  <a:schemeClr val="accent3">
                    <a:lumMod val="75000"/>
                  </a:schemeClr>
                </a:solidFill>
              </a:ln>
            </c:spPr>
            <c:extLst>
              <c:ext xmlns:c16="http://schemas.microsoft.com/office/drawing/2014/chart" uri="{C3380CC4-5D6E-409C-BE32-E72D297353CC}">
                <c16:uniqueId val="{0000006C-8EE8-4696-B5DD-59BD2DB4A7B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'Endline report graphs'!$B$43:$O$43</c:f>
              <c:strCache>
                <c:ptCount val="13"/>
                <c:pt idx="0">
                  <c:v>Context</c:v>
                </c:pt>
                <c:pt idx="2">
                  <c:v>Activity</c:v>
                </c:pt>
                <c:pt idx="4">
                  <c:v>Level</c:v>
                </c:pt>
                <c:pt idx="6">
                  <c:v>Interaction</c:v>
                </c:pt>
                <c:pt idx="8">
                  <c:v>Guidance</c:v>
                </c:pt>
                <c:pt idx="10">
                  <c:v>Inclusivity</c:v>
                </c:pt>
                <c:pt idx="12">
                  <c:v>Practice</c:v>
                </c:pt>
              </c:strCache>
            </c:strRef>
          </c:cat>
          <c:val>
            <c:numRef>
              <c:f>'Endline report graphs'!$B$47:$O$47</c:f>
              <c:numCache>
                <c:formatCode>General</c:formatCode>
                <c:ptCount val="14"/>
                <c:pt idx="0">
                  <c:v>2</c:v>
                </c:pt>
                <c:pt idx="1">
                  <c:v>2</c:v>
                </c:pt>
                <c:pt idx="2">
                  <c:v>4</c:v>
                </c:pt>
                <c:pt idx="3">
                  <c:v>4</c:v>
                </c:pt>
                <c:pt idx="4">
                  <c:v>2</c:v>
                </c:pt>
                <c:pt idx="5">
                  <c:v>3</c:v>
                </c:pt>
                <c:pt idx="6">
                  <c:v>4</c:v>
                </c:pt>
                <c:pt idx="7">
                  <c:v>5</c:v>
                </c:pt>
                <c:pt idx="8">
                  <c:v>2</c:v>
                </c:pt>
                <c:pt idx="9">
                  <c:v>4</c:v>
                </c:pt>
                <c:pt idx="10">
                  <c:v>5</c:v>
                </c:pt>
                <c:pt idx="11">
                  <c:v>5</c:v>
                </c:pt>
                <c:pt idx="12">
                  <c:v>3</c:v>
                </c:pt>
                <c:pt idx="13">
                  <c:v>3</c:v>
                </c:pt>
              </c:numCache>
            </c:numRef>
          </c:val>
          <c:extLst>
            <c:ext xmlns:c16="http://schemas.microsoft.com/office/drawing/2014/chart" uri="{C3380CC4-5D6E-409C-BE32-E72D297353CC}">
              <c16:uniqueId val="{0000006D-8EE8-4696-B5DD-59BD2DB4A7B3}"/>
            </c:ext>
          </c:extLst>
        </c:ser>
        <c:ser>
          <c:idx val="4"/>
          <c:order val="4"/>
          <c:invertIfNegative val="0"/>
          <c:dPt>
            <c:idx val="0"/>
            <c:invertIfNegative val="0"/>
            <c:bubble3D val="0"/>
            <c:spPr>
              <a:solidFill>
                <a:schemeClr val="accent4">
                  <a:lumMod val="20000"/>
                  <a:lumOff val="80000"/>
                </a:schemeClr>
              </a:solidFill>
              <a:ln>
                <a:solidFill>
                  <a:schemeClr val="accent4"/>
                </a:solidFill>
              </a:ln>
            </c:spPr>
            <c:extLst>
              <c:ext xmlns:c16="http://schemas.microsoft.com/office/drawing/2014/chart" uri="{C3380CC4-5D6E-409C-BE32-E72D297353CC}">
                <c16:uniqueId val="{0000006F-8EE8-4696-B5DD-59BD2DB4A7B3}"/>
              </c:ext>
            </c:extLst>
          </c:dPt>
          <c:dPt>
            <c:idx val="1"/>
            <c:invertIfNegative val="0"/>
            <c:bubble3D val="0"/>
            <c:spPr>
              <a:solidFill>
                <a:schemeClr val="accent3">
                  <a:lumMod val="40000"/>
                  <a:lumOff val="60000"/>
                </a:schemeClr>
              </a:solidFill>
              <a:ln>
                <a:solidFill>
                  <a:schemeClr val="accent3">
                    <a:lumMod val="75000"/>
                  </a:schemeClr>
                </a:solidFill>
              </a:ln>
            </c:spPr>
            <c:extLst>
              <c:ext xmlns:c16="http://schemas.microsoft.com/office/drawing/2014/chart" uri="{C3380CC4-5D6E-409C-BE32-E72D297353CC}">
                <c16:uniqueId val="{00000071-8EE8-4696-B5DD-59BD2DB4A7B3}"/>
              </c:ext>
            </c:extLst>
          </c:dPt>
          <c:dPt>
            <c:idx val="2"/>
            <c:invertIfNegative val="0"/>
            <c:bubble3D val="0"/>
            <c:spPr>
              <a:solidFill>
                <a:schemeClr val="accent4">
                  <a:lumMod val="40000"/>
                  <a:lumOff val="60000"/>
                </a:schemeClr>
              </a:solidFill>
              <a:ln>
                <a:solidFill>
                  <a:schemeClr val="accent4">
                    <a:lumMod val="75000"/>
                  </a:schemeClr>
                </a:solidFill>
              </a:ln>
            </c:spPr>
            <c:extLst>
              <c:ext xmlns:c16="http://schemas.microsoft.com/office/drawing/2014/chart" uri="{C3380CC4-5D6E-409C-BE32-E72D297353CC}">
                <c16:uniqueId val="{00000073-8EE8-4696-B5DD-59BD2DB4A7B3}"/>
              </c:ext>
            </c:extLst>
          </c:dPt>
          <c:dPt>
            <c:idx val="3"/>
            <c:invertIfNegative val="0"/>
            <c:bubble3D val="0"/>
            <c:spPr>
              <a:solidFill>
                <a:schemeClr val="accent3">
                  <a:lumMod val="40000"/>
                  <a:lumOff val="60000"/>
                </a:schemeClr>
              </a:solidFill>
              <a:ln>
                <a:solidFill>
                  <a:schemeClr val="accent3">
                    <a:lumMod val="75000"/>
                  </a:schemeClr>
                </a:solidFill>
              </a:ln>
            </c:spPr>
            <c:extLst>
              <c:ext xmlns:c16="http://schemas.microsoft.com/office/drawing/2014/chart" uri="{C3380CC4-5D6E-409C-BE32-E72D297353CC}">
                <c16:uniqueId val="{00000075-8EE8-4696-B5DD-59BD2DB4A7B3}"/>
              </c:ext>
            </c:extLst>
          </c:dPt>
          <c:dPt>
            <c:idx val="4"/>
            <c:invertIfNegative val="0"/>
            <c:bubble3D val="0"/>
            <c:spPr>
              <a:solidFill>
                <a:schemeClr val="accent4">
                  <a:lumMod val="40000"/>
                  <a:lumOff val="60000"/>
                </a:schemeClr>
              </a:solidFill>
              <a:ln>
                <a:solidFill>
                  <a:schemeClr val="accent4">
                    <a:lumMod val="75000"/>
                  </a:schemeClr>
                </a:solidFill>
              </a:ln>
            </c:spPr>
            <c:extLst>
              <c:ext xmlns:c16="http://schemas.microsoft.com/office/drawing/2014/chart" uri="{C3380CC4-5D6E-409C-BE32-E72D297353CC}">
                <c16:uniqueId val="{00000077-8EE8-4696-B5DD-59BD2DB4A7B3}"/>
              </c:ext>
            </c:extLst>
          </c:dPt>
          <c:dPt>
            <c:idx val="5"/>
            <c:invertIfNegative val="0"/>
            <c:bubble3D val="0"/>
            <c:spPr>
              <a:solidFill>
                <a:schemeClr val="accent3">
                  <a:lumMod val="60000"/>
                  <a:lumOff val="40000"/>
                </a:schemeClr>
              </a:solidFill>
              <a:ln>
                <a:solidFill>
                  <a:schemeClr val="accent3">
                    <a:lumMod val="75000"/>
                  </a:schemeClr>
                </a:solidFill>
              </a:ln>
            </c:spPr>
            <c:extLst>
              <c:ext xmlns:c16="http://schemas.microsoft.com/office/drawing/2014/chart" uri="{C3380CC4-5D6E-409C-BE32-E72D297353CC}">
                <c16:uniqueId val="{00000079-8EE8-4696-B5DD-59BD2DB4A7B3}"/>
              </c:ext>
            </c:extLst>
          </c:dPt>
          <c:dPt>
            <c:idx val="6"/>
            <c:invertIfNegative val="0"/>
            <c:bubble3D val="0"/>
            <c:spPr>
              <a:solidFill>
                <a:schemeClr val="accent4">
                  <a:lumMod val="40000"/>
                  <a:lumOff val="60000"/>
                </a:schemeClr>
              </a:solidFill>
              <a:ln>
                <a:solidFill>
                  <a:schemeClr val="accent4">
                    <a:lumMod val="75000"/>
                  </a:schemeClr>
                </a:solidFill>
              </a:ln>
            </c:spPr>
            <c:extLst>
              <c:ext xmlns:c16="http://schemas.microsoft.com/office/drawing/2014/chart" uri="{C3380CC4-5D6E-409C-BE32-E72D297353CC}">
                <c16:uniqueId val="{0000007B-8EE8-4696-B5DD-59BD2DB4A7B3}"/>
              </c:ext>
            </c:extLst>
          </c:dPt>
          <c:dPt>
            <c:idx val="7"/>
            <c:invertIfNegative val="0"/>
            <c:bubble3D val="0"/>
            <c:spPr>
              <a:solidFill>
                <a:schemeClr val="accent3">
                  <a:lumMod val="20000"/>
                  <a:lumOff val="80000"/>
                </a:schemeClr>
              </a:solidFill>
              <a:ln>
                <a:solidFill>
                  <a:schemeClr val="accent3">
                    <a:lumMod val="75000"/>
                  </a:schemeClr>
                </a:solidFill>
              </a:ln>
            </c:spPr>
            <c:extLst>
              <c:ext xmlns:c16="http://schemas.microsoft.com/office/drawing/2014/chart" uri="{C3380CC4-5D6E-409C-BE32-E72D297353CC}">
                <c16:uniqueId val="{0000007D-8EE8-4696-B5DD-59BD2DB4A7B3}"/>
              </c:ext>
            </c:extLst>
          </c:dPt>
          <c:dPt>
            <c:idx val="8"/>
            <c:invertIfNegative val="0"/>
            <c:bubble3D val="0"/>
            <c:spPr>
              <a:solidFill>
                <a:schemeClr val="accent4">
                  <a:lumMod val="40000"/>
                  <a:lumOff val="60000"/>
                </a:schemeClr>
              </a:solidFill>
              <a:ln>
                <a:solidFill>
                  <a:schemeClr val="accent4">
                    <a:lumMod val="75000"/>
                  </a:schemeClr>
                </a:solidFill>
              </a:ln>
            </c:spPr>
            <c:extLst>
              <c:ext xmlns:c16="http://schemas.microsoft.com/office/drawing/2014/chart" uri="{C3380CC4-5D6E-409C-BE32-E72D297353CC}">
                <c16:uniqueId val="{0000007F-8EE8-4696-B5DD-59BD2DB4A7B3}"/>
              </c:ext>
            </c:extLst>
          </c:dPt>
          <c:dPt>
            <c:idx val="9"/>
            <c:invertIfNegative val="0"/>
            <c:bubble3D val="0"/>
            <c:spPr>
              <a:solidFill>
                <a:schemeClr val="accent3">
                  <a:lumMod val="20000"/>
                  <a:lumOff val="80000"/>
                </a:schemeClr>
              </a:solidFill>
              <a:ln>
                <a:solidFill>
                  <a:schemeClr val="accent3">
                    <a:lumMod val="75000"/>
                  </a:schemeClr>
                </a:solidFill>
              </a:ln>
            </c:spPr>
            <c:extLst>
              <c:ext xmlns:c16="http://schemas.microsoft.com/office/drawing/2014/chart" uri="{C3380CC4-5D6E-409C-BE32-E72D297353CC}">
                <c16:uniqueId val="{00000081-8EE8-4696-B5DD-59BD2DB4A7B3}"/>
              </c:ext>
            </c:extLst>
          </c:dPt>
          <c:dPt>
            <c:idx val="10"/>
            <c:invertIfNegative val="0"/>
            <c:bubble3D val="0"/>
            <c:spPr>
              <a:solidFill>
                <a:schemeClr val="accent4">
                  <a:lumMod val="60000"/>
                  <a:lumOff val="40000"/>
                </a:schemeClr>
              </a:solidFill>
              <a:ln>
                <a:solidFill>
                  <a:schemeClr val="accent4">
                    <a:lumMod val="75000"/>
                  </a:schemeClr>
                </a:solidFill>
              </a:ln>
            </c:spPr>
            <c:extLst>
              <c:ext xmlns:c16="http://schemas.microsoft.com/office/drawing/2014/chart" uri="{C3380CC4-5D6E-409C-BE32-E72D297353CC}">
                <c16:uniqueId val="{00000083-8EE8-4696-B5DD-59BD2DB4A7B3}"/>
              </c:ext>
            </c:extLst>
          </c:dPt>
          <c:dPt>
            <c:idx val="11"/>
            <c:invertIfNegative val="0"/>
            <c:bubble3D val="0"/>
            <c:spPr>
              <a:solidFill>
                <a:schemeClr val="accent3">
                  <a:lumMod val="40000"/>
                  <a:lumOff val="60000"/>
                </a:schemeClr>
              </a:solidFill>
              <a:ln>
                <a:solidFill>
                  <a:schemeClr val="accent3">
                    <a:lumMod val="75000"/>
                  </a:schemeClr>
                </a:solidFill>
              </a:ln>
            </c:spPr>
            <c:extLst>
              <c:ext xmlns:c16="http://schemas.microsoft.com/office/drawing/2014/chart" uri="{C3380CC4-5D6E-409C-BE32-E72D297353CC}">
                <c16:uniqueId val="{00000085-8EE8-4696-B5DD-59BD2DB4A7B3}"/>
              </c:ext>
            </c:extLst>
          </c:dPt>
          <c:dPt>
            <c:idx val="12"/>
            <c:invertIfNegative val="0"/>
            <c:bubble3D val="0"/>
            <c:spPr>
              <a:solidFill>
                <a:schemeClr val="accent4">
                  <a:lumMod val="40000"/>
                  <a:lumOff val="60000"/>
                </a:schemeClr>
              </a:solidFill>
              <a:ln>
                <a:solidFill>
                  <a:schemeClr val="accent4">
                    <a:lumMod val="75000"/>
                  </a:schemeClr>
                </a:solidFill>
              </a:ln>
            </c:spPr>
            <c:extLst>
              <c:ext xmlns:c16="http://schemas.microsoft.com/office/drawing/2014/chart" uri="{C3380CC4-5D6E-409C-BE32-E72D297353CC}">
                <c16:uniqueId val="{00000087-8EE8-4696-B5DD-59BD2DB4A7B3}"/>
              </c:ext>
            </c:extLst>
          </c:dPt>
          <c:dPt>
            <c:idx val="13"/>
            <c:invertIfNegative val="0"/>
            <c:bubble3D val="0"/>
            <c:spPr>
              <a:solidFill>
                <a:schemeClr val="accent3">
                  <a:lumMod val="75000"/>
                </a:schemeClr>
              </a:solidFill>
              <a:ln>
                <a:solidFill>
                  <a:schemeClr val="accent3">
                    <a:lumMod val="75000"/>
                  </a:schemeClr>
                </a:solidFill>
              </a:ln>
            </c:spPr>
            <c:extLst>
              <c:ext xmlns:c16="http://schemas.microsoft.com/office/drawing/2014/chart" uri="{C3380CC4-5D6E-409C-BE32-E72D297353CC}">
                <c16:uniqueId val="{00000089-8EE8-4696-B5DD-59BD2DB4A7B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'Endline report graphs'!$B$43:$O$43</c:f>
              <c:strCache>
                <c:ptCount val="13"/>
                <c:pt idx="0">
                  <c:v>Context</c:v>
                </c:pt>
                <c:pt idx="2">
                  <c:v>Activity</c:v>
                </c:pt>
                <c:pt idx="4">
                  <c:v>Level</c:v>
                </c:pt>
                <c:pt idx="6">
                  <c:v>Interaction</c:v>
                </c:pt>
                <c:pt idx="8">
                  <c:v>Guidance</c:v>
                </c:pt>
                <c:pt idx="10">
                  <c:v>Inclusivity</c:v>
                </c:pt>
                <c:pt idx="12">
                  <c:v>Practice</c:v>
                </c:pt>
              </c:strCache>
            </c:strRef>
          </c:cat>
          <c:val>
            <c:numRef>
              <c:f>'Endline report graphs'!$B$48:$O$48</c:f>
              <c:numCache>
                <c:formatCode>General</c:formatCode>
                <c:ptCount val="14"/>
                <c:pt idx="0">
                  <c:v>2</c:v>
                </c:pt>
                <c:pt idx="1">
                  <c:v>3</c:v>
                </c:pt>
                <c:pt idx="2">
                  <c:v>3</c:v>
                </c:pt>
                <c:pt idx="3">
                  <c:v>3</c:v>
                </c:pt>
                <c:pt idx="4">
                  <c:v>3</c:v>
                </c:pt>
                <c:pt idx="5">
                  <c:v>4</c:v>
                </c:pt>
                <c:pt idx="6">
                  <c:v>3</c:v>
                </c:pt>
                <c:pt idx="7">
                  <c:v>2</c:v>
                </c:pt>
                <c:pt idx="8">
                  <c:v>3</c:v>
                </c:pt>
                <c:pt idx="9">
                  <c:v>2</c:v>
                </c:pt>
                <c:pt idx="10">
                  <c:v>4</c:v>
                </c:pt>
                <c:pt idx="11">
                  <c:v>3</c:v>
                </c:pt>
                <c:pt idx="12">
                  <c:v>3</c:v>
                </c:pt>
                <c:pt idx="13">
                  <c:v>5</c:v>
                </c:pt>
              </c:numCache>
            </c:numRef>
          </c:val>
          <c:extLst>
            <c:ext xmlns:c16="http://schemas.microsoft.com/office/drawing/2014/chart" uri="{C3380CC4-5D6E-409C-BE32-E72D297353CC}">
              <c16:uniqueId val="{0000008A-8EE8-4696-B5DD-59BD2DB4A7B3}"/>
            </c:ext>
          </c:extLst>
        </c:ser>
        <c:ser>
          <c:idx val="5"/>
          <c:order val="5"/>
          <c:invertIfNegative val="0"/>
          <c:dPt>
            <c:idx val="0"/>
            <c:invertIfNegative val="0"/>
            <c:bubble3D val="0"/>
            <c:spPr>
              <a:solidFill>
                <a:schemeClr val="accent4">
                  <a:lumMod val="20000"/>
                  <a:lumOff val="80000"/>
                </a:schemeClr>
              </a:solidFill>
              <a:ln>
                <a:solidFill>
                  <a:schemeClr val="accent4"/>
                </a:solidFill>
              </a:ln>
            </c:spPr>
            <c:extLst>
              <c:ext xmlns:c16="http://schemas.microsoft.com/office/drawing/2014/chart" uri="{C3380CC4-5D6E-409C-BE32-E72D297353CC}">
                <c16:uniqueId val="{0000008C-8EE8-4696-B5DD-59BD2DB4A7B3}"/>
              </c:ext>
            </c:extLst>
          </c:dPt>
          <c:dPt>
            <c:idx val="1"/>
            <c:invertIfNegative val="0"/>
            <c:bubble3D val="0"/>
            <c:spPr>
              <a:solidFill>
                <a:schemeClr val="accent3">
                  <a:lumMod val="40000"/>
                  <a:lumOff val="60000"/>
                </a:schemeClr>
              </a:solidFill>
              <a:ln>
                <a:solidFill>
                  <a:schemeClr val="accent3">
                    <a:lumMod val="75000"/>
                  </a:schemeClr>
                </a:solidFill>
              </a:ln>
            </c:spPr>
            <c:extLst>
              <c:ext xmlns:c16="http://schemas.microsoft.com/office/drawing/2014/chart" uri="{C3380CC4-5D6E-409C-BE32-E72D297353CC}">
                <c16:uniqueId val="{0000008E-8EE8-4696-B5DD-59BD2DB4A7B3}"/>
              </c:ext>
            </c:extLst>
          </c:dPt>
          <c:dPt>
            <c:idx val="2"/>
            <c:invertIfNegative val="0"/>
            <c:bubble3D val="0"/>
            <c:spPr>
              <a:solidFill>
                <a:schemeClr val="accent4">
                  <a:lumMod val="75000"/>
                </a:schemeClr>
              </a:solidFill>
              <a:ln>
                <a:solidFill>
                  <a:schemeClr val="accent4">
                    <a:lumMod val="75000"/>
                  </a:schemeClr>
                </a:solidFill>
              </a:ln>
            </c:spPr>
            <c:extLst>
              <c:ext xmlns:c16="http://schemas.microsoft.com/office/drawing/2014/chart" uri="{C3380CC4-5D6E-409C-BE32-E72D297353CC}">
                <c16:uniqueId val="{00000090-8EE8-4696-B5DD-59BD2DB4A7B3}"/>
              </c:ext>
            </c:extLst>
          </c:dPt>
          <c:dPt>
            <c:idx val="3"/>
            <c:invertIfNegative val="0"/>
            <c:bubble3D val="0"/>
            <c:spPr>
              <a:solidFill>
                <a:schemeClr val="accent3">
                  <a:lumMod val="40000"/>
                  <a:lumOff val="60000"/>
                </a:schemeClr>
              </a:solidFill>
              <a:ln>
                <a:solidFill>
                  <a:schemeClr val="accent3">
                    <a:lumMod val="75000"/>
                  </a:schemeClr>
                </a:solidFill>
              </a:ln>
            </c:spPr>
            <c:extLst>
              <c:ext xmlns:c16="http://schemas.microsoft.com/office/drawing/2014/chart" uri="{C3380CC4-5D6E-409C-BE32-E72D297353CC}">
                <c16:uniqueId val="{00000092-8EE8-4696-B5DD-59BD2DB4A7B3}"/>
              </c:ext>
            </c:extLst>
          </c:dPt>
          <c:dPt>
            <c:idx val="4"/>
            <c:invertIfNegative val="0"/>
            <c:bubble3D val="0"/>
            <c:spPr>
              <a:solidFill>
                <a:schemeClr val="accent4">
                  <a:lumMod val="40000"/>
                  <a:lumOff val="60000"/>
                </a:schemeClr>
              </a:solidFill>
              <a:ln>
                <a:solidFill>
                  <a:schemeClr val="accent4">
                    <a:lumMod val="75000"/>
                  </a:schemeClr>
                </a:solidFill>
              </a:ln>
            </c:spPr>
            <c:extLst>
              <c:ext xmlns:c16="http://schemas.microsoft.com/office/drawing/2014/chart" uri="{C3380CC4-5D6E-409C-BE32-E72D297353CC}">
                <c16:uniqueId val="{00000094-8EE8-4696-B5DD-59BD2DB4A7B3}"/>
              </c:ext>
            </c:extLst>
          </c:dPt>
          <c:dPt>
            <c:idx val="5"/>
            <c:invertIfNegative val="0"/>
            <c:bubble3D val="0"/>
            <c:spPr>
              <a:solidFill>
                <a:schemeClr val="accent3">
                  <a:lumMod val="40000"/>
                  <a:lumOff val="60000"/>
                </a:schemeClr>
              </a:solidFill>
              <a:ln>
                <a:solidFill>
                  <a:schemeClr val="accent3">
                    <a:lumMod val="75000"/>
                  </a:schemeClr>
                </a:solidFill>
              </a:ln>
            </c:spPr>
            <c:extLst>
              <c:ext xmlns:c16="http://schemas.microsoft.com/office/drawing/2014/chart" uri="{C3380CC4-5D6E-409C-BE32-E72D297353CC}">
                <c16:uniqueId val="{00000096-8EE8-4696-B5DD-59BD2DB4A7B3}"/>
              </c:ext>
            </c:extLst>
          </c:dPt>
          <c:dPt>
            <c:idx val="6"/>
            <c:invertIfNegative val="0"/>
            <c:bubble3D val="0"/>
            <c:spPr>
              <a:solidFill>
                <a:schemeClr val="accent4">
                  <a:lumMod val="40000"/>
                  <a:lumOff val="60000"/>
                </a:schemeClr>
              </a:solidFill>
              <a:ln>
                <a:solidFill>
                  <a:schemeClr val="accent4">
                    <a:lumMod val="75000"/>
                  </a:schemeClr>
                </a:solidFill>
              </a:ln>
            </c:spPr>
            <c:extLst>
              <c:ext xmlns:c16="http://schemas.microsoft.com/office/drawing/2014/chart" uri="{C3380CC4-5D6E-409C-BE32-E72D297353CC}">
                <c16:uniqueId val="{00000098-8EE8-4696-B5DD-59BD2DB4A7B3}"/>
              </c:ext>
            </c:extLst>
          </c:dPt>
          <c:dPt>
            <c:idx val="7"/>
            <c:invertIfNegative val="0"/>
            <c:bubble3D val="0"/>
            <c:spPr>
              <a:solidFill>
                <a:schemeClr val="accent3">
                  <a:lumMod val="20000"/>
                  <a:lumOff val="80000"/>
                </a:schemeClr>
              </a:solidFill>
              <a:ln>
                <a:solidFill>
                  <a:schemeClr val="accent3">
                    <a:lumMod val="75000"/>
                  </a:schemeClr>
                </a:solidFill>
              </a:ln>
            </c:spPr>
            <c:extLst>
              <c:ext xmlns:c16="http://schemas.microsoft.com/office/drawing/2014/chart" uri="{C3380CC4-5D6E-409C-BE32-E72D297353CC}">
                <c16:uniqueId val="{0000009A-8EE8-4696-B5DD-59BD2DB4A7B3}"/>
              </c:ext>
            </c:extLst>
          </c:dPt>
          <c:dPt>
            <c:idx val="8"/>
            <c:invertIfNegative val="0"/>
            <c:bubble3D val="0"/>
            <c:spPr>
              <a:solidFill>
                <a:schemeClr val="accent4">
                  <a:lumMod val="40000"/>
                  <a:lumOff val="60000"/>
                </a:schemeClr>
              </a:solidFill>
              <a:ln>
                <a:solidFill>
                  <a:schemeClr val="accent4">
                    <a:lumMod val="75000"/>
                  </a:schemeClr>
                </a:solidFill>
              </a:ln>
            </c:spPr>
            <c:extLst>
              <c:ext xmlns:c16="http://schemas.microsoft.com/office/drawing/2014/chart" uri="{C3380CC4-5D6E-409C-BE32-E72D297353CC}">
                <c16:uniqueId val="{0000009C-8EE8-4696-B5DD-59BD2DB4A7B3}"/>
              </c:ext>
            </c:extLst>
          </c:dPt>
          <c:dPt>
            <c:idx val="9"/>
            <c:invertIfNegative val="0"/>
            <c:bubble3D val="0"/>
            <c:spPr>
              <a:solidFill>
                <a:schemeClr val="accent3">
                  <a:lumMod val="40000"/>
                  <a:lumOff val="60000"/>
                </a:schemeClr>
              </a:solidFill>
              <a:ln>
                <a:solidFill>
                  <a:schemeClr val="accent3">
                    <a:lumMod val="75000"/>
                  </a:schemeClr>
                </a:solidFill>
              </a:ln>
            </c:spPr>
            <c:extLst>
              <c:ext xmlns:c16="http://schemas.microsoft.com/office/drawing/2014/chart" uri="{C3380CC4-5D6E-409C-BE32-E72D297353CC}">
                <c16:uniqueId val="{0000009E-8EE8-4696-B5DD-59BD2DB4A7B3}"/>
              </c:ext>
            </c:extLst>
          </c:dPt>
          <c:dPt>
            <c:idx val="10"/>
            <c:invertIfNegative val="0"/>
            <c:bubble3D val="0"/>
            <c:spPr>
              <a:solidFill>
                <a:schemeClr val="accent4">
                  <a:lumMod val="60000"/>
                  <a:lumOff val="40000"/>
                </a:schemeClr>
              </a:solidFill>
              <a:ln>
                <a:solidFill>
                  <a:schemeClr val="accent4">
                    <a:lumMod val="75000"/>
                  </a:schemeClr>
                </a:solidFill>
              </a:ln>
            </c:spPr>
            <c:extLst>
              <c:ext xmlns:c16="http://schemas.microsoft.com/office/drawing/2014/chart" uri="{C3380CC4-5D6E-409C-BE32-E72D297353CC}">
                <c16:uniqueId val="{000000A0-8EE8-4696-B5DD-59BD2DB4A7B3}"/>
              </c:ext>
            </c:extLst>
          </c:dPt>
          <c:dPt>
            <c:idx val="11"/>
            <c:invertIfNegative val="0"/>
            <c:bubble3D val="0"/>
            <c:spPr>
              <a:solidFill>
                <a:schemeClr val="accent3">
                  <a:lumMod val="40000"/>
                  <a:lumOff val="60000"/>
                </a:schemeClr>
              </a:solidFill>
              <a:ln>
                <a:solidFill>
                  <a:schemeClr val="accent3">
                    <a:lumMod val="75000"/>
                  </a:schemeClr>
                </a:solidFill>
              </a:ln>
            </c:spPr>
            <c:extLst>
              <c:ext xmlns:c16="http://schemas.microsoft.com/office/drawing/2014/chart" uri="{C3380CC4-5D6E-409C-BE32-E72D297353CC}">
                <c16:uniqueId val="{000000A2-8EE8-4696-B5DD-59BD2DB4A7B3}"/>
              </c:ext>
            </c:extLst>
          </c:dPt>
          <c:dPt>
            <c:idx val="12"/>
            <c:invertIfNegative val="0"/>
            <c:bubble3D val="0"/>
            <c:spPr>
              <a:solidFill>
                <a:schemeClr val="accent4">
                  <a:lumMod val="60000"/>
                  <a:lumOff val="40000"/>
                </a:schemeClr>
              </a:solidFill>
              <a:ln>
                <a:solidFill>
                  <a:schemeClr val="accent4">
                    <a:lumMod val="75000"/>
                  </a:schemeClr>
                </a:solidFill>
              </a:ln>
            </c:spPr>
            <c:extLst>
              <c:ext xmlns:c16="http://schemas.microsoft.com/office/drawing/2014/chart" uri="{C3380CC4-5D6E-409C-BE32-E72D297353CC}">
                <c16:uniqueId val="{000000A4-8EE8-4696-B5DD-59BD2DB4A7B3}"/>
              </c:ext>
            </c:extLst>
          </c:dPt>
          <c:dPt>
            <c:idx val="13"/>
            <c:invertIfNegative val="0"/>
            <c:bubble3D val="0"/>
            <c:spPr>
              <a:solidFill>
                <a:schemeClr val="accent3">
                  <a:lumMod val="60000"/>
                  <a:lumOff val="40000"/>
                </a:schemeClr>
              </a:solidFill>
              <a:ln>
                <a:solidFill>
                  <a:schemeClr val="accent3">
                    <a:lumMod val="75000"/>
                  </a:schemeClr>
                </a:solidFill>
              </a:ln>
            </c:spPr>
            <c:extLst>
              <c:ext xmlns:c16="http://schemas.microsoft.com/office/drawing/2014/chart" uri="{C3380CC4-5D6E-409C-BE32-E72D297353CC}">
                <c16:uniqueId val="{000000A6-8EE8-4696-B5DD-59BD2DB4A7B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'Endline report graphs'!$B$43:$O$43</c:f>
              <c:strCache>
                <c:ptCount val="13"/>
                <c:pt idx="0">
                  <c:v>Context</c:v>
                </c:pt>
                <c:pt idx="2">
                  <c:v>Activity</c:v>
                </c:pt>
                <c:pt idx="4">
                  <c:v>Level</c:v>
                </c:pt>
                <c:pt idx="6">
                  <c:v>Interaction</c:v>
                </c:pt>
                <c:pt idx="8">
                  <c:v>Guidance</c:v>
                </c:pt>
                <c:pt idx="10">
                  <c:v>Inclusivity</c:v>
                </c:pt>
                <c:pt idx="12">
                  <c:v>Practice</c:v>
                </c:pt>
              </c:strCache>
            </c:strRef>
          </c:cat>
          <c:val>
            <c:numRef>
              <c:f>'Endline report graphs'!$B$49:$O$49</c:f>
              <c:numCache>
                <c:formatCode>General</c:formatCode>
                <c:ptCount val="14"/>
                <c:pt idx="0">
                  <c:v>2</c:v>
                </c:pt>
                <c:pt idx="1">
                  <c:v>3</c:v>
                </c:pt>
                <c:pt idx="2">
                  <c:v>5</c:v>
                </c:pt>
                <c:pt idx="3">
                  <c:v>3</c:v>
                </c:pt>
                <c:pt idx="4">
                  <c:v>3</c:v>
                </c:pt>
                <c:pt idx="5">
                  <c:v>3</c:v>
                </c:pt>
                <c:pt idx="6">
                  <c:v>3</c:v>
                </c:pt>
                <c:pt idx="7">
                  <c:v>2</c:v>
                </c:pt>
                <c:pt idx="8">
                  <c:v>3</c:v>
                </c:pt>
                <c:pt idx="9">
                  <c:v>3</c:v>
                </c:pt>
                <c:pt idx="10">
                  <c:v>4</c:v>
                </c:pt>
                <c:pt idx="11">
                  <c:v>3</c:v>
                </c:pt>
                <c:pt idx="12">
                  <c:v>4</c:v>
                </c:pt>
                <c:pt idx="13">
                  <c:v>4</c:v>
                </c:pt>
              </c:numCache>
            </c:numRef>
          </c:val>
          <c:extLst>
            <c:ext xmlns:c16="http://schemas.microsoft.com/office/drawing/2014/chart" uri="{C3380CC4-5D6E-409C-BE32-E72D297353CC}">
              <c16:uniqueId val="{000000A7-8EE8-4696-B5DD-59BD2DB4A7B3}"/>
            </c:ext>
          </c:extLst>
        </c:ser>
        <c:ser>
          <c:idx val="6"/>
          <c:order val="6"/>
          <c:invertIfNegative val="0"/>
          <c:dPt>
            <c:idx val="0"/>
            <c:invertIfNegative val="0"/>
            <c:bubble3D val="0"/>
            <c:spPr>
              <a:solidFill>
                <a:schemeClr val="accent4">
                  <a:lumMod val="40000"/>
                  <a:lumOff val="60000"/>
                </a:schemeClr>
              </a:solidFill>
              <a:ln>
                <a:solidFill>
                  <a:schemeClr val="accent4"/>
                </a:solidFill>
              </a:ln>
            </c:spPr>
            <c:extLst>
              <c:ext xmlns:c16="http://schemas.microsoft.com/office/drawing/2014/chart" uri="{C3380CC4-5D6E-409C-BE32-E72D297353CC}">
                <c16:uniqueId val="{000000A9-8EE8-4696-B5DD-59BD2DB4A7B3}"/>
              </c:ext>
            </c:extLst>
          </c:dPt>
          <c:dPt>
            <c:idx val="1"/>
            <c:invertIfNegative val="0"/>
            <c:bubble3D val="0"/>
            <c:spPr>
              <a:solidFill>
                <a:schemeClr val="accent3">
                  <a:lumMod val="40000"/>
                  <a:lumOff val="60000"/>
                </a:schemeClr>
              </a:solidFill>
              <a:ln>
                <a:solidFill>
                  <a:schemeClr val="accent3">
                    <a:lumMod val="75000"/>
                  </a:schemeClr>
                </a:solidFill>
              </a:ln>
            </c:spPr>
            <c:extLst>
              <c:ext xmlns:c16="http://schemas.microsoft.com/office/drawing/2014/chart" uri="{C3380CC4-5D6E-409C-BE32-E72D297353CC}">
                <c16:uniqueId val="{000000AB-8EE8-4696-B5DD-59BD2DB4A7B3}"/>
              </c:ext>
            </c:extLst>
          </c:dPt>
          <c:dPt>
            <c:idx val="2"/>
            <c:invertIfNegative val="0"/>
            <c:bubble3D val="0"/>
            <c:spPr>
              <a:solidFill>
                <a:schemeClr val="accent4">
                  <a:lumMod val="20000"/>
                  <a:lumOff val="80000"/>
                </a:schemeClr>
              </a:solidFill>
              <a:ln>
                <a:solidFill>
                  <a:schemeClr val="accent4">
                    <a:lumMod val="75000"/>
                  </a:schemeClr>
                </a:solidFill>
              </a:ln>
            </c:spPr>
            <c:extLst>
              <c:ext xmlns:c16="http://schemas.microsoft.com/office/drawing/2014/chart" uri="{C3380CC4-5D6E-409C-BE32-E72D297353CC}">
                <c16:uniqueId val="{000000AD-8EE8-4696-B5DD-59BD2DB4A7B3}"/>
              </c:ext>
            </c:extLst>
          </c:dPt>
          <c:dPt>
            <c:idx val="3"/>
            <c:invertIfNegative val="0"/>
            <c:bubble3D val="0"/>
            <c:spPr>
              <a:solidFill>
                <a:schemeClr val="accent3">
                  <a:lumMod val="20000"/>
                  <a:lumOff val="80000"/>
                </a:schemeClr>
              </a:solidFill>
              <a:ln>
                <a:solidFill>
                  <a:schemeClr val="accent3">
                    <a:lumMod val="75000"/>
                  </a:schemeClr>
                </a:solidFill>
              </a:ln>
            </c:spPr>
            <c:extLst>
              <c:ext xmlns:c16="http://schemas.microsoft.com/office/drawing/2014/chart" uri="{C3380CC4-5D6E-409C-BE32-E72D297353CC}">
                <c16:uniqueId val="{000000AF-8EE8-4696-B5DD-59BD2DB4A7B3}"/>
              </c:ext>
            </c:extLst>
          </c:dPt>
          <c:dPt>
            <c:idx val="4"/>
            <c:invertIfNegative val="0"/>
            <c:bubble3D val="0"/>
            <c:spPr>
              <a:solidFill>
                <a:schemeClr val="bg1"/>
              </a:solidFill>
              <a:ln>
                <a:solidFill>
                  <a:schemeClr val="accent4">
                    <a:lumMod val="75000"/>
                  </a:schemeClr>
                </a:solidFill>
              </a:ln>
            </c:spPr>
            <c:extLst>
              <c:ext xmlns:c16="http://schemas.microsoft.com/office/drawing/2014/chart" uri="{C3380CC4-5D6E-409C-BE32-E72D297353CC}">
                <c16:uniqueId val="{000000B1-8EE8-4696-B5DD-59BD2DB4A7B3}"/>
              </c:ext>
            </c:extLst>
          </c:dPt>
          <c:dPt>
            <c:idx val="5"/>
            <c:invertIfNegative val="0"/>
            <c:bubble3D val="0"/>
            <c:spPr>
              <a:solidFill>
                <a:schemeClr val="bg1"/>
              </a:solidFill>
              <a:ln>
                <a:solidFill>
                  <a:schemeClr val="accent3">
                    <a:lumMod val="75000"/>
                  </a:schemeClr>
                </a:solidFill>
              </a:ln>
            </c:spPr>
            <c:extLst>
              <c:ext xmlns:c16="http://schemas.microsoft.com/office/drawing/2014/chart" uri="{C3380CC4-5D6E-409C-BE32-E72D297353CC}">
                <c16:uniqueId val="{000000B3-8EE8-4696-B5DD-59BD2DB4A7B3}"/>
              </c:ext>
            </c:extLst>
          </c:dPt>
          <c:dPt>
            <c:idx val="6"/>
            <c:invertIfNegative val="0"/>
            <c:bubble3D val="0"/>
            <c:spPr>
              <a:solidFill>
                <a:schemeClr val="accent4">
                  <a:lumMod val="20000"/>
                  <a:lumOff val="80000"/>
                </a:schemeClr>
              </a:solidFill>
              <a:ln>
                <a:solidFill>
                  <a:schemeClr val="accent4">
                    <a:lumMod val="75000"/>
                  </a:schemeClr>
                </a:solidFill>
              </a:ln>
            </c:spPr>
            <c:extLst>
              <c:ext xmlns:c16="http://schemas.microsoft.com/office/drawing/2014/chart" uri="{C3380CC4-5D6E-409C-BE32-E72D297353CC}">
                <c16:uniqueId val="{000000B5-8EE8-4696-B5DD-59BD2DB4A7B3}"/>
              </c:ext>
            </c:extLst>
          </c:dPt>
          <c:dPt>
            <c:idx val="7"/>
            <c:invertIfNegative val="0"/>
            <c:bubble3D val="0"/>
            <c:spPr>
              <a:solidFill>
                <a:schemeClr val="accent3">
                  <a:lumMod val="40000"/>
                  <a:lumOff val="60000"/>
                </a:schemeClr>
              </a:solidFill>
              <a:ln>
                <a:solidFill>
                  <a:schemeClr val="accent3">
                    <a:lumMod val="75000"/>
                  </a:schemeClr>
                </a:solidFill>
              </a:ln>
            </c:spPr>
            <c:extLst>
              <c:ext xmlns:c16="http://schemas.microsoft.com/office/drawing/2014/chart" uri="{C3380CC4-5D6E-409C-BE32-E72D297353CC}">
                <c16:uniqueId val="{000000B7-8EE8-4696-B5DD-59BD2DB4A7B3}"/>
              </c:ext>
            </c:extLst>
          </c:dPt>
          <c:dPt>
            <c:idx val="8"/>
            <c:invertIfNegative val="0"/>
            <c:bubble3D val="0"/>
            <c:spPr>
              <a:solidFill>
                <a:schemeClr val="accent4">
                  <a:lumMod val="40000"/>
                  <a:lumOff val="60000"/>
                </a:schemeClr>
              </a:solidFill>
              <a:ln>
                <a:solidFill>
                  <a:schemeClr val="accent4">
                    <a:lumMod val="75000"/>
                  </a:schemeClr>
                </a:solidFill>
              </a:ln>
            </c:spPr>
            <c:extLst>
              <c:ext xmlns:c16="http://schemas.microsoft.com/office/drawing/2014/chart" uri="{C3380CC4-5D6E-409C-BE32-E72D297353CC}">
                <c16:uniqueId val="{000000B9-8EE8-4696-B5DD-59BD2DB4A7B3}"/>
              </c:ext>
            </c:extLst>
          </c:dPt>
          <c:dPt>
            <c:idx val="9"/>
            <c:invertIfNegative val="0"/>
            <c:bubble3D val="0"/>
            <c:spPr>
              <a:solidFill>
                <a:schemeClr val="accent3">
                  <a:lumMod val="40000"/>
                  <a:lumOff val="60000"/>
                </a:schemeClr>
              </a:solidFill>
              <a:ln>
                <a:solidFill>
                  <a:schemeClr val="accent3">
                    <a:lumMod val="75000"/>
                  </a:schemeClr>
                </a:solidFill>
              </a:ln>
            </c:spPr>
            <c:extLst>
              <c:ext xmlns:c16="http://schemas.microsoft.com/office/drawing/2014/chart" uri="{C3380CC4-5D6E-409C-BE32-E72D297353CC}">
                <c16:uniqueId val="{000000BB-8EE8-4696-B5DD-59BD2DB4A7B3}"/>
              </c:ext>
            </c:extLst>
          </c:dPt>
          <c:dPt>
            <c:idx val="10"/>
            <c:invertIfNegative val="0"/>
            <c:bubble3D val="0"/>
            <c:spPr>
              <a:solidFill>
                <a:schemeClr val="accent4">
                  <a:lumMod val="20000"/>
                  <a:lumOff val="80000"/>
                </a:schemeClr>
              </a:solidFill>
              <a:ln>
                <a:solidFill>
                  <a:schemeClr val="accent4">
                    <a:lumMod val="75000"/>
                  </a:schemeClr>
                </a:solidFill>
              </a:ln>
            </c:spPr>
            <c:extLst>
              <c:ext xmlns:c16="http://schemas.microsoft.com/office/drawing/2014/chart" uri="{C3380CC4-5D6E-409C-BE32-E72D297353CC}">
                <c16:uniqueId val="{000000BD-8EE8-4696-B5DD-59BD2DB4A7B3}"/>
              </c:ext>
            </c:extLst>
          </c:dPt>
          <c:dPt>
            <c:idx val="11"/>
            <c:invertIfNegative val="0"/>
            <c:bubble3D val="0"/>
            <c:spPr>
              <a:solidFill>
                <a:schemeClr val="accent3">
                  <a:lumMod val="40000"/>
                  <a:lumOff val="60000"/>
                </a:schemeClr>
              </a:solidFill>
              <a:ln>
                <a:solidFill>
                  <a:schemeClr val="accent3">
                    <a:lumMod val="75000"/>
                  </a:schemeClr>
                </a:solidFill>
              </a:ln>
            </c:spPr>
            <c:extLst>
              <c:ext xmlns:c16="http://schemas.microsoft.com/office/drawing/2014/chart" uri="{C3380CC4-5D6E-409C-BE32-E72D297353CC}">
                <c16:uniqueId val="{000000BF-8EE8-4696-B5DD-59BD2DB4A7B3}"/>
              </c:ext>
            </c:extLst>
          </c:dPt>
          <c:dPt>
            <c:idx val="12"/>
            <c:invertIfNegative val="0"/>
            <c:bubble3D val="0"/>
            <c:spPr>
              <a:solidFill>
                <a:schemeClr val="accent4">
                  <a:lumMod val="40000"/>
                  <a:lumOff val="60000"/>
                </a:schemeClr>
              </a:solidFill>
              <a:ln>
                <a:solidFill>
                  <a:schemeClr val="accent4">
                    <a:lumMod val="75000"/>
                  </a:schemeClr>
                </a:solidFill>
              </a:ln>
            </c:spPr>
            <c:extLst>
              <c:ext xmlns:c16="http://schemas.microsoft.com/office/drawing/2014/chart" uri="{C3380CC4-5D6E-409C-BE32-E72D297353CC}">
                <c16:uniqueId val="{000000C1-8EE8-4696-B5DD-59BD2DB4A7B3}"/>
              </c:ext>
            </c:extLst>
          </c:dPt>
          <c:dPt>
            <c:idx val="13"/>
            <c:invertIfNegative val="0"/>
            <c:bubble3D val="0"/>
            <c:spPr>
              <a:solidFill>
                <a:schemeClr val="accent3">
                  <a:lumMod val="40000"/>
                  <a:lumOff val="60000"/>
                </a:schemeClr>
              </a:solidFill>
              <a:ln>
                <a:solidFill>
                  <a:schemeClr val="accent3">
                    <a:lumMod val="75000"/>
                  </a:schemeClr>
                </a:solidFill>
              </a:ln>
            </c:spPr>
            <c:extLst>
              <c:ext xmlns:c16="http://schemas.microsoft.com/office/drawing/2014/chart" uri="{C3380CC4-5D6E-409C-BE32-E72D297353CC}">
                <c16:uniqueId val="{000000C3-8EE8-4696-B5DD-59BD2DB4A7B3}"/>
              </c:ext>
            </c:extLst>
          </c:dPt>
          <c:dLbls>
            <c:dLbl>
              <c:idx val="4"/>
              <c:spPr>
                <a:noFill/>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B1-8EE8-4696-B5DD-59BD2DB4A7B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'Endline report graphs'!$B$43:$O$43</c:f>
              <c:strCache>
                <c:ptCount val="13"/>
                <c:pt idx="0">
                  <c:v>Context</c:v>
                </c:pt>
                <c:pt idx="2">
                  <c:v>Activity</c:v>
                </c:pt>
                <c:pt idx="4">
                  <c:v>Level</c:v>
                </c:pt>
                <c:pt idx="6">
                  <c:v>Interaction</c:v>
                </c:pt>
                <c:pt idx="8">
                  <c:v>Guidance</c:v>
                </c:pt>
                <c:pt idx="10">
                  <c:v>Inclusivity</c:v>
                </c:pt>
                <c:pt idx="12">
                  <c:v>Practice</c:v>
                </c:pt>
              </c:strCache>
            </c:strRef>
          </c:cat>
          <c:val>
            <c:numRef>
              <c:f>'Endline report graphs'!$B$50:$O$50</c:f>
              <c:numCache>
                <c:formatCode>General</c:formatCode>
                <c:ptCount val="14"/>
                <c:pt idx="0">
                  <c:v>3</c:v>
                </c:pt>
                <c:pt idx="1">
                  <c:v>3</c:v>
                </c:pt>
                <c:pt idx="2">
                  <c:v>2</c:v>
                </c:pt>
                <c:pt idx="3">
                  <c:v>2</c:v>
                </c:pt>
                <c:pt idx="4">
                  <c:v>1</c:v>
                </c:pt>
                <c:pt idx="5">
                  <c:v>1</c:v>
                </c:pt>
                <c:pt idx="6">
                  <c:v>2</c:v>
                </c:pt>
                <c:pt idx="7">
                  <c:v>3</c:v>
                </c:pt>
                <c:pt idx="8">
                  <c:v>3</c:v>
                </c:pt>
                <c:pt idx="9">
                  <c:v>3</c:v>
                </c:pt>
                <c:pt idx="10">
                  <c:v>2</c:v>
                </c:pt>
                <c:pt idx="11">
                  <c:v>3</c:v>
                </c:pt>
                <c:pt idx="12">
                  <c:v>3</c:v>
                </c:pt>
                <c:pt idx="13">
                  <c:v>3</c:v>
                </c:pt>
              </c:numCache>
            </c:numRef>
          </c:val>
          <c:extLst>
            <c:ext xmlns:c16="http://schemas.microsoft.com/office/drawing/2014/chart" uri="{C3380CC4-5D6E-409C-BE32-E72D297353CC}">
              <c16:uniqueId val="{000000C4-8EE8-4696-B5DD-59BD2DB4A7B3}"/>
            </c:ext>
          </c:extLst>
        </c:ser>
        <c:ser>
          <c:idx val="7"/>
          <c:order val="7"/>
          <c:invertIfNegative val="0"/>
          <c:dPt>
            <c:idx val="0"/>
            <c:invertIfNegative val="0"/>
            <c:bubble3D val="0"/>
            <c:spPr>
              <a:solidFill>
                <a:schemeClr val="accent4">
                  <a:lumMod val="40000"/>
                  <a:lumOff val="60000"/>
                </a:schemeClr>
              </a:solidFill>
              <a:ln>
                <a:solidFill>
                  <a:schemeClr val="accent4"/>
                </a:solidFill>
              </a:ln>
            </c:spPr>
            <c:extLst>
              <c:ext xmlns:c16="http://schemas.microsoft.com/office/drawing/2014/chart" uri="{C3380CC4-5D6E-409C-BE32-E72D297353CC}">
                <c16:uniqueId val="{000000C6-8EE8-4696-B5DD-59BD2DB4A7B3}"/>
              </c:ext>
            </c:extLst>
          </c:dPt>
          <c:dPt>
            <c:idx val="1"/>
            <c:invertIfNegative val="0"/>
            <c:bubble3D val="0"/>
            <c:spPr>
              <a:solidFill>
                <a:schemeClr val="accent3">
                  <a:lumMod val="40000"/>
                  <a:lumOff val="60000"/>
                </a:schemeClr>
              </a:solidFill>
              <a:ln>
                <a:solidFill>
                  <a:schemeClr val="accent3">
                    <a:lumMod val="75000"/>
                  </a:schemeClr>
                </a:solidFill>
              </a:ln>
            </c:spPr>
            <c:extLst>
              <c:ext xmlns:c16="http://schemas.microsoft.com/office/drawing/2014/chart" uri="{C3380CC4-5D6E-409C-BE32-E72D297353CC}">
                <c16:uniqueId val="{000000C8-8EE8-4696-B5DD-59BD2DB4A7B3}"/>
              </c:ext>
            </c:extLst>
          </c:dPt>
          <c:dPt>
            <c:idx val="2"/>
            <c:invertIfNegative val="0"/>
            <c:bubble3D val="0"/>
            <c:spPr>
              <a:solidFill>
                <a:schemeClr val="accent4">
                  <a:lumMod val="60000"/>
                  <a:lumOff val="40000"/>
                </a:schemeClr>
              </a:solidFill>
              <a:ln>
                <a:solidFill>
                  <a:schemeClr val="accent4">
                    <a:lumMod val="75000"/>
                  </a:schemeClr>
                </a:solidFill>
              </a:ln>
            </c:spPr>
            <c:extLst>
              <c:ext xmlns:c16="http://schemas.microsoft.com/office/drawing/2014/chart" uri="{C3380CC4-5D6E-409C-BE32-E72D297353CC}">
                <c16:uniqueId val="{000000CA-8EE8-4696-B5DD-59BD2DB4A7B3}"/>
              </c:ext>
            </c:extLst>
          </c:dPt>
          <c:dPt>
            <c:idx val="3"/>
            <c:invertIfNegative val="0"/>
            <c:bubble3D val="0"/>
            <c:spPr>
              <a:solidFill>
                <a:schemeClr val="accent3">
                  <a:lumMod val="60000"/>
                  <a:lumOff val="40000"/>
                </a:schemeClr>
              </a:solidFill>
              <a:ln>
                <a:solidFill>
                  <a:schemeClr val="accent3">
                    <a:lumMod val="75000"/>
                  </a:schemeClr>
                </a:solidFill>
              </a:ln>
            </c:spPr>
            <c:extLst>
              <c:ext xmlns:c16="http://schemas.microsoft.com/office/drawing/2014/chart" uri="{C3380CC4-5D6E-409C-BE32-E72D297353CC}">
                <c16:uniqueId val="{000000CC-8EE8-4696-B5DD-59BD2DB4A7B3}"/>
              </c:ext>
            </c:extLst>
          </c:dPt>
          <c:dPt>
            <c:idx val="4"/>
            <c:invertIfNegative val="0"/>
            <c:bubble3D val="0"/>
            <c:spPr>
              <a:solidFill>
                <a:schemeClr val="accent4">
                  <a:lumMod val="40000"/>
                  <a:lumOff val="60000"/>
                </a:schemeClr>
              </a:solidFill>
              <a:ln>
                <a:solidFill>
                  <a:schemeClr val="accent4">
                    <a:lumMod val="75000"/>
                  </a:schemeClr>
                </a:solidFill>
              </a:ln>
            </c:spPr>
            <c:extLst>
              <c:ext xmlns:c16="http://schemas.microsoft.com/office/drawing/2014/chart" uri="{C3380CC4-5D6E-409C-BE32-E72D297353CC}">
                <c16:uniqueId val="{000000CE-8EE8-4696-B5DD-59BD2DB4A7B3}"/>
              </c:ext>
            </c:extLst>
          </c:dPt>
          <c:dPt>
            <c:idx val="5"/>
            <c:invertIfNegative val="0"/>
            <c:bubble3D val="0"/>
            <c:spPr>
              <a:solidFill>
                <a:schemeClr val="accent3">
                  <a:lumMod val="40000"/>
                  <a:lumOff val="60000"/>
                </a:schemeClr>
              </a:solidFill>
              <a:ln>
                <a:solidFill>
                  <a:schemeClr val="accent3">
                    <a:lumMod val="75000"/>
                  </a:schemeClr>
                </a:solidFill>
              </a:ln>
            </c:spPr>
            <c:extLst>
              <c:ext xmlns:c16="http://schemas.microsoft.com/office/drawing/2014/chart" uri="{C3380CC4-5D6E-409C-BE32-E72D297353CC}">
                <c16:uniqueId val="{000000D0-8EE8-4696-B5DD-59BD2DB4A7B3}"/>
              </c:ext>
            </c:extLst>
          </c:dPt>
          <c:dPt>
            <c:idx val="6"/>
            <c:invertIfNegative val="0"/>
            <c:bubble3D val="0"/>
            <c:spPr>
              <a:solidFill>
                <a:schemeClr val="accent4">
                  <a:lumMod val="40000"/>
                  <a:lumOff val="60000"/>
                </a:schemeClr>
              </a:solidFill>
              <a:ln>
                <a:solidFill>
                  <a:schemeClr val="accent4">
                    <a:lumMod val="75000"/>
                  </a:schemeClr>
                </a:solidFill>
              </a:ln>
            </c:spPr>
            <c:extLst>
              <c:ext xmlns:c16="http://schemas.microsoft.com/office/drawing/2014/chart" uri="{C3380CC4-5D6E-409C-BE32-E72D297353CC}">
                <c16:uniqueId val="{000000D2-8EE8-4696-B5DD-59BD2DB4A7B3}"/>
              </c:ext>
            </c:extLst>
          </c:dPt>
          <c:dPt>
            <c:idx val="7"/>
            <c:invertIfNegative val="0"/>
            <c:bubble3D val="0"/>
            <c:spPr>
              <a:solidFill>
                <a:schemeClr val="accent3">
                  <a:lumMod val="20000"/>
                  <a:lumOff val="80000"/>
                </a:schemeClr>
              </a:solidFill>
              <a:ln>
                <a:solidFill>
                  <a:schemeClr val="accent3">
                    <a:lumMod val="75000"/>
                  </a:schemeClr>
                </a:solidFill>
              </a:ln>
            </c:spPr>
            <c:extLst>
              <c:ext xmlns:c16="http://schemas.microsoft.com/office/drawing/2014/chart" uri="{C3380CC4-5D6E-409C-BE32-E72D297353CC}">
                <c16:uniqueId val="{000000D4-8EE8-4696-B5DD-59BD2DB4A7B3}"/>
              </c:ext>
            </c:extLst>
          </c:dPt>
          <c:dPt>
            <c:idx val="8"/>
            <c:invertIfNegative val="0"/>
            <c:bubble3D val="0"/>
            <c:spPr>
              <a:solidFill>
                <a:schemeClr val="accent4">
                  <a:lumMod val="60000"/>
                  <a:lumOff val="40000"/>
                </a:schemeClr>
              </a:solidFill>
              <a:ln>
                <a:solidFill>
                  <a:schemeClr val="accent4">
                    <a:lumMod val="75000"/>
                  </a:schemeClr>
                </a:solidFill>
              </a:ln>
            </c:spPr>
            <c:extLst>
              <c:ext xmlns:c16="http://schemas.microsoft.com/office/drawing/2014/chart" uri="{C3380CC4-5D6E-409C-BE32-E72D297353CC}">
                <c16:uniqueId val="{000000D6-8EE8-4696-B5DD-59BD2DB4A7B3}"/>
              </c:ext>
            </c:extLst>
          </c:dPt>
          <c:dPt>
            <c:idx val="9"/>
            <c:invertIfNegative val="0"/>
            <c:bubble3D val="0"/>
            <c:spPr>
              <a:solidFill>
                <a:schemeClr val="accent3">
                  <a:lumMod val="40000"/>
                  <a:lumOff val="60000"/>
                </a:schemeClr>
              </a:solidFill>
              <a:ln>
                <a:solidFill>
                  <a:schemeClr val="accent3">
                    <a:lumMod val="75000"/>
                  </a:schemeClr>
                </a:solidFill>
              </a:ln>
            </c:spPr>
            <c:extLst>
              <c:ext xmlns:c16="http://schemas.microsoft.com/office/drawing/2014/chart" uri="{C3380CC4-5D6E-409C-BE32-E72D297353CC}">
                <c16:uniqueId val="{000000D8-8EE8-4696-B5DD-59BD2DB4A7B3}"/>
              </c:ext>
            </c:extLst>
          </c:dPt>
          <c:dPt>
            <c:idx val="10"/>
            <c:invertIfNegative val="0"/>
            <c:bubble3D val="0"/>
            <c:spPr>
              <a:solidFill>
                <a:schemeClr val="accent4">
                  <a:lumMod val="40000"/>
                  <a:lumOff val="60000"/>
                </a:schemeClr>
              </a:solidFill>
              <a:ln>
                <a:solidFill>
                  <a:schemeClr val="accent4">
                    <a:lumMod val="75000"/>
                  </a:schemeClr>
                </a:solidFill>
              </a:ln>
            </c:spPr>
            <c:extLst>
              <c:ext xmlns:c16="http://schemas.microsoft.com/office/drawing/2014/chart" uri="{C3380CC4-5D6E-409C-BE32-E72D297353CC}">
                <c16:uniqueId val="{000000DA-8EE8-4696-B5DD-59BD2DB4A7B3}"/>
              </c:ext>
            </c:extLst>
          </c:dPt>
          <c:dPt>
            <c:idx val="11"/>
            <c:invertIfNegative val="0"/>
            <c:bubble3D val="0"/>
            <c:spPr>
              <a:solidFill>
                <a:schemeClr val="accent3">
                  <a:lumMod val="20000"/>
                  <a:lumOff val="80000"/>
                </a:schemeClr>
              </a:solidFill>
              <a:ln>
                <a:solidFill>
                  <a:schemeClr val="accent3">
                    <a:lumMod val="75000"/>
                  </a:schemeClr>
                </a:solidFill>
              </a:ln>
            </c:spPr>
            <c:extLst>
              <c:ext xmlns:c16="http://schemas.microsoft.com/office/drawing/2014/chart" uri="{C3380CC4-5D6E-409C-BE32-E72D297353CC}">
                <c16:uniqueId val="{000000DC-8EE8-4696-B5DD-59BD2DB4A7B3}"/>
              </c:ext>
            </c:extLst>
          </c:dPt>
          <c:dPt>
            <c:idx val="12"/>
            <c:invertIfNegative val="0"/>
            <c:bubble3D val="0"/>
            <c:spPr>
              <a:solidFill>
                <a:schemeClr val="accent4">
                  <a:lumMod val="60000"/>
                  <a:lumOff val="40000"/>
                </a:schemeClr>
              </a:solidFill>
              <a:ln>
                <a:solidFill>
                  <a:schemeClr val="accent4">
                    <a:lumMod val="75000"/>
                  </a:schemeClr>
                </a:solidFill>
              </a:ln>
            </c:spPr>
            <c:extLst>
              <c:ext xmlns:c16="http://schemas.microsoft.com/office/drawing/2014/chart" uri="{C3380CC4-5D6E-409C-BE32-E72D297353CC}">
                <c16:uniqueId val="{000000DE-8EE8-4696-B5DD-59BD2DB4A7B3}"/>
              </c:ext>
            </c:extLst>
          </c:dPt>
          <c:dPt>
            <c:idx val="13"/>
            <c:invertIfNegative val="0"/>
            <c:bubble3D val="0"/>
            <c:spPr>
              <a:solidFill>
                <a:schemeClr val="accent3">
                  <a:lumMod val="60000"/>
                  <a:lumOff val="40000"/>
                </a:schemeClr>
              </a:solidFill>
              <a:ln>
                <a:solidFill>
                  <a:schemeClr val="accent3">
                    <a:lumMod val="75000"/>
                  </a:schemeClr>
                </a:solidFill>
              </a:ln>
            </c:spPr>
            <c:extLst>
              <c:ext xmlns:c16="http://schemas.microsoft.com/office/drawing/2014/chart" uri="{C3380CC4-5D6E-409C-BE32-E72D297353CC}">
                <c16:uniqueId val="{000000E0-8EE8-4696-B5DD-59BD2DB4A7B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'Endline report graphs'!$B$43:$O$43</c:f>
              <c:strCache>
                <c:ptCount val="13"/>
                <c:pt idx="0">
                  <c:v>Context</c:v>
                </c:pt>
                <c:pt idx="2">
                  <c:v>Activity</c:v>
                </c:pt>
                <c:pt idx="4">
                  <c:v>Level</c:v>
                </c:pt>
                <c:pt idx="6">
                  <c:v>Interaction</c:v>
                </c:pt>
                <c:pt idx="8">
                  <c:v>Guidance</c:v>
                </c:pt>
                <c:pt idx="10">
                  <c:v>Inclusivity</c:v>
                </c:pt>
                <c:pt idx="12">
                  <c:v>Practice</c:v>
                </c:pt>
              </c:strCache>
            </c:strRef>
          </c:cat>
          <c:val>
            <c:numRef>
              <c:f>'Endline report graphs'!$B$51:$O$51</c:f>
              <c:numCache>
                <c:formatCode>General</c:formatCode>
                <c:ptCount val="14"/>
                <c:pt idx="0">
                  <c:v>3</c:v>
                </c:pt>
                <c:pt idx="1">
                  <c:v>3</c:v>
                </c:pt>
                <c:pt idx="2">
                  <c:v>4</c:v>
                </c:pt>
                <c:pt idx="3">
                  <c:v>4</c:v>
                </c:pt>
                <c:pt idx="4">
                  <c:v>3</c:v>
                </c:pt>
                <c:pt idx="5">
                  <c:v>3</c:v>
                </c:pt>
                <c:pt idx="6">
                  <c:v>3</c:v>
                </c:pt>
                <c:pt idx="7">
                  <c:v>2</c:v>
                </c:pt>
                <c:pt idx="8">
                  <c:v>4</c:v>
                </c:pt>
                <c:pt idx="9">
                  <c:v>3</c:v>
                </c:pt>
                <c:pt idx="10">
                  <c:v>3</c:v>
                </c:pt>
                <c:pt idx="11">
                  <c:v>2</c:v>
                </c:pt>
                <c:pt idx="12">
                  <c:v>4</c:v>
                </c:pt>
                <c:pt idx="13">
                  <c:v>4</c:v>
                </c:pt>
              </c:numCache>
            </c:numRef>
          </c:val>
          <c:extLst>
            <c:ext xmlns:c16="http://schemas.microsoft.com/office/drawing/2014/chart" uri="{C3380CC4-5D6E-409C-BE32-E72D297353CC}">
              <c16:uniqueId val="{000000E1-8EE8-4696-B5DD-59BD2DB4A7B3}"/>
            </c:ext>
          </c:extLst>
        </c:ser>
        <c:dLbls>
          <c:showLegendKey val="0"/>
          <c:showVal val="0"/>
          <c:showCatName val="0"/>
          <c:showSerName val="0"/>
          <c:showPercent val="0"/>
          <c:showBubbleSize val="0"/>
        </c:dLbls>
        <c:gapWidth val="150"/>
        <c:overlap val="100"/>
        <c:axId val="243425280"/>
        <c:axId val="243426816"/>
      </c:barChart>
      <c:catAx>
        <c:axId val="243425280"/>
        <c:scaling>
          <c:orientation val="minMax"/>
        </c:scaling>
        <c:delete val="0"/>
        <c:axPos val="l"/>
        <c:numFmt formatCode="General" sourceLinked="0"/>
        <c:majorTickMark val="out"/>
        <c:minorTickMark val="none"/>
        <c:tickLblPos val="nextTo"/>
        <c:txPr>
          <a:bodyPr/>
          <a:lstStyle/>
          <a:p>
            <a:pPr>
              <a:defRPr sz="1600" b="1"/>
            </a:pPr>
            <a:endParaRPr lang="en-US"/>
          </a:p>
        </c:txPr>
        <c:crossAx val="243426816"/>
        <c:crosses val="autoZero"/>
        <c:auto val="1"/>
        <c:lblAlgn val="ctr"/>
        <c:lblOffset val="100"/>
        <c:noMultiLvlLbl val="0"/>
      </c:catAx>
      <c:valAx>
        <c:axId val="243426816"/>
        <c:scaling>
          <c:orientation val="minMax"/>
        </c:scaling>
        <c:delete val="0"/>
        <c:axPos val="b"/>
        <c:majorGridlines>
          <c:spPr>
            <a:ln>
              <a:noFill/>
            </a:ln>
          </c:spPr>
        </c:majorGridlines>
        <c:numFmt formatCode="General" sourceLinked="1"/>
        <c:majorTickMark val="out"/>
        <c:minorTickMark val="none"/>
        <c:tickLblPos val="nextTo"/>
        <c:txPr>
          <a:bodyPr/>
          <a:lstStyle/>
          <a:p>
            <a:pPr>
              <a:defRPr sz="1600"/>
            </a:pPr>
            <a:endParaRPr lang="en-US"/>
          </a:p>
        </c:txPr>
        <c:crossAx val="243425280"/>
        <c:crosses val="autoZero"/>
        <c:crossBetween val="between"/>
      </c:valAx>
    </c:plotArea>
    <c:plotVisOnly val="1"/>
    <c:dispBlanksAs val="gap"/>
    <c:showDLblsOverMax val="0"/>
  </c:chart>
  <c:spPr>
    <a:solidFill>
      <a:srgbClr val="FFFFFF"/>
    </a:solidFill>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0.02862</cdr:x>
      <cdr:y>0.0053</cdr:y>
    </cdr:from>
    <cdr:to>
      <cdr:x>0.97306</cdr:x>
      <cdr:y>0.13862</cdr:y>
    </cdr:to>
    <cdr:sp macro="" textlink="">
      <cdr:nvSpPr>
        <cdr:cNvPr id="2" name="TextBox 1"/>
        <cdr:cNvSpPr txBox="1"/>
      </cdr:nvSpPr>
      <cdr:spPr>
        <a:xfrm xmlns:a="http://schemas.openxmlformats.org/drawingml/2006/main">
          <a:off x="250727" y="29468"/>
          <a:ext cx="8273806" cy="7412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400" i="1" dirty="0">
              <a:solidFill>
                <a:schemeClr val="tx1"/>
              </a:solidFill>
              <a:latin typeface="+mn-lt"/>
              <a:ea typeface="+mn-ea"/>
              <a:cs typeface="+mn-cs"/>
            </a:rPr>
            <a:t>Key: </a:t>
          </a:r>
          <a:r>
            <a:rPr lang="en-GB" sz="1400" i="1" dirty="0">
              <a:solidFill>
                <a:schemeClr val="tx1"/>
              </a:solidFill>
              <a:latin typeface="+mn-lt"/>
              <a:ea typeface="+mn-ea"/>
              <a:cs typeface="+mn-cs"/>
            </a:rPr>
            <a:t>The purple bars denote baseline ratings and the green bars denote </a:t>
          </a:r>
          <a:r>
            <a:rPr lang="en-GB" sz="1400" i="1" dirty="0" err="1">
              <a:solidFill>
                <a:schemeClr val="tx1"/>
              </a:solidFill>
              <a:latin typeface="+mn-lt"/>
              <a:ea typeface="+mn-ea"/>
              <a:cs typeface="+mn-cs"/>
            </a:rPr>
            <a:t>endline</a:t>
          </a:r>
          <a:r>
            <a:rPr lang="en-GB" sz="1400" i="1" dirty="0">
              <a:solidFill>
                <a:schemeClr val="tx1"/>
              </a:solidFill>
              <a:latin typeface="+mn-lt"/>
              <a:ea typeface="+mn-ea"/>
              <a:cs typeface="+mn-cs"/>
            </a:rPr>
            <a:t> ratings for the R-Maths principles. The ratings for the extent to which the R-Maths principles were incorporated into the lesson are as follows: </a:t>
          </a:r>
          <a:r>
            <a:rPr lang="en-ZA" sz="1400" i="1" dirty="0">
              <a:solidFill>
                <a:schemeClr val="tx1"/>
              </a:solidFill>
              <a:latin typeface="+mn-lt"/>
              <a:ea typeface="+mn-ea"/>
              <a:cs typeface="+mn-cs"/>
            </a:rPr>
            <a:t>1 = not at all, 2 = to a limited extent, 3=somewhat, 4=most of the time, 5=extensively</a:t>
          </a:r>
          <a:r>
            <a:rPr lang="en-GB" sz="1400" i="1" dirty="0">
              <a:solidFill>
                <a:schemeClr val="tx1"/>
              </a:solidFill>
              <a:latin typeface="+mn-lt"/>
              <a:ea typeface="+mn-ea"/>
              <a:cs typeface="+mn-cs"/>
            </a:rPr>
            <a:t>. </a:t>
          </a:r>
          <a:endParaRPr lang="en-US" sz="1400" dirty="0">
            <a:solidFill>
              <a:schemeClr val="tx1"/>
            </a:solidFill>
            <a:latin typeface="+mn-lt"/>
            <a:ea typeface="+mn-ea"/>
            <a:cs typeface="+mn-cs"/>
          </a:endParaRPr>
        </a:p>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226419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GB" sz="1200" b="0" i="0" u="none" strike="noStrike" kern="1200" cap="none" dirty="0">
                <a:solidFill>
                  <a:schemeClr val="dk1"/>
                </a:solidFill>
                <a:effectLst/>
                <a:latin typeface="Calibri"/>
                <a:ea typeface="Calibri"/>
                <a:cs typeface="Calibri"/>
                <a:sym typeface="Calibri"/>
              </a:rPr>
              <a:t> </a:t>
            </a:r>
            <a:endParaRPr lang="en-US" sz="1200"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11</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4494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GB" sz="1200" b="0" i="0" u="none" strike="noStrike" kern="1200" cap="none" dirty="0">
                <a:solidFill>
                  <a:schemeClr val="dk1"/>
                </a:solidFill>
                <a:effectLst/>
                <a:latin typeface="Calibri"/>
                <a:ea typeface="Calibri"/>
                <a:cs typeface="Calibri"/>
                <a:sym typeface="Calibri"/>
              </a:rPr>
              <a:t> </a:t>
            </a:r>
            <a:endParaRPr lang="en-US" sz="1200"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12</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9960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GB" sz="1200" b="0" i="0" u="none" strike="noStrike" kern="1200" cap="none" dirty="0">
                <a:solidFill>
                  <a:schemeClr val="dk1"/>
                </a:solidFill>
                <a:effectLst/>
                <a:latin typeface="Calibri"/>
                <a:ea typeface="Calibri"/>
                <a:cs typeface="Calibri"/>
                <a:sym typeface="Calibri"/>
              </a:rPr>
              <a:t> </a:t>
            </a:r>
            <a:endParaRPr lang="en-US" sz="1200"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13</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1203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55600" algn="l" rtl="0">
              <a:spcBef>
                <a:spcPts val="0"/>
              </a:spcBef>
              <a:spcAft>
                <a:spcPts val="0"/>
              </a:spcAft>
              <a:buSzPts val="2000"/>
              <a:buAutoNum type="arabicPeriod"/>
            </a:pPr>
            <a:r>
              <a:rPr lang="en-ZA" sz="1200" b="1" dirty="0"/>
              <a:t>Pre-test</a:t>
            </a:r>
            <a:r>
              <a:rPr lang="en-ZA" sz="1200" dirty="0"/>
              <a:t>: 57/67 Subject Advisors who attended day 1 of the block training wrote the test, provided names and gave consent for their results to be used. </a:t>
            </a:r>
          </a:p>
          <a:p>
            <a:pPr marL="457200" marR="0" lvl="0" indent="-355600" algn="l" defTabSz="914400" rtl="0" eaLnBrk="1" fontAlgn="auto" latinLnBrk="0" hangingPunct="1">
              <a:lnSpc>
                <a:spcPct val="100000"/>
              </a:lnSpc>
              <a:spcBef>
                <a:spcPts val="0"/>
              </a:spcBef>
              <a:spcAft>
                <a:spcPts val="0"/>
              </a:spcAft>
              <a:buClrTx/>
              <a:buSzPts val="2000"/>
              <a:buFontTx/>
              <a:buAutoNum type="arabicPeriod"/>
              <a:tabLst/>
              <a:defRPr/>
            </a:pPr>
            <a:r>
              <a:rPr lang="en-ZA" sz="1200" b="1" dirty="0"/>
              <a:t>Post-test</a:t>
            </a:r>
            <a:r>
              <a:rPr lang="en-ZA" sz="1200" dirty="0"/>
              <a:t>: 60/64 Subject Advisors present when the post-test was written wrote the test, provided names and gave consent for their results to be used. </a:t>
            </a:r>
          </a:p>
          <a:p>
            <a:pPr marL="457200" marR="0" lvl="0" indent="-355600" algn="l" defTabSz="914400" rtl="0" eaLnBrk="1" fontAlgn="auto" latinLnBrk="0" hangingPunct="1">
              <a:lnSpc>
                <a:spcPct val="100000"/>
              </a:lnSpc>
              <a:spcBef>
                <a:spcPts val="0"/>
              </a:spcBef>
              <a:spcAft>
                <a:spcPts val="0"/>
              </a:spcAft>
              <a:buClrTx/>
              <a:buSzPts val="2000"/>
              <a:buFontTx/>
              <a:buAutoNum type="arabicPeriod"/>
              <a:tabLst/>
              <a:defRPr/>
            </a:pPr>
            <a:r>
              <a:rPr lang="en-ZA" sz="1200" dirty="0"/>
              <a:t>47 Subject Advisors wrote </a:t>
            </a:r>
            <a:r>
              <a:rPr lang="en-ZA" sz="1200" b="1" dirty="0"/>
              <a:t>both the pre and the post test</a:t>
            </a:r>
            <a:r>
              <a:rPr lang="en-ZA" sz="1200" dirty="0"/>
              <a:t>, provided names and gave consent for their results to be used.  </a:t>
            </a:r>
          </a:p>
          <a:p>
            <a:pPr marL="317500" lvl="0" indent="-228600">
              <a:buFont typeface="+mj-lt"/>
              <a:buAutoNum type="arabicPeriod"/>
            </a:pPr>
            <a:r>
              <a:rPr lang="en-ZA" sz="1200" dirty="0"/>
              <a:t>All participants were female, the majority (50.9%) were coloured and aged 46-55 (54.7%).</a:t>
            </a:r>
          </a:p>
          <a:p>
            <a:pPr marL="317500" lvl="0" indent="-228600">
              <a:buFont typeface="+mj-lt"/>
              <a:buAutoNum type="arabicPeriod"/>
            </a:pPr>
            <a:r>
              <a:rPr lang="en-ZA" sz="1200" dirty="0"/>
              <a:t>The participants home languages were Afrikaans (47.2%), English (34%) and isiXhosa (18.9%)</a:t>
            </a:r>
          </a:p>
          <a:p>
            <a:pPr>
              <a:buFont typeface="+mj-lt"/>
              <a:buAutoNum type="arabicPeriod"/>
            </a:pPr>
            <a:r>
              <a:rPr lang="en-ZA" sz="1200" b="0" i="0" u="none" strike="noStrike" kern="1200" cap="none" dirty="0">
                <a:solidFill>
                  <a:schemeClr val="dk1"/>
                </a:solidFill>
                <a:effectLst/>
                <a:latin typeface="Calibri"/>
                <a:ea typeface="Calibri"/>
                <a:cs typeface="Calibri"/>
                <a:sym typeface="Calibri"/>
              </a:rPr>
              <a:t>Almost all the Subject Advisors (94.3%) had specialised in FP teaching during their training and 20.8% indicated that they were Grade R specialists </a:t>
            </a:r>
          </a:p>
          <a:p>
            <a:pPr>
              <a:buFont typeface="+mj-lt"/>
              <a:buAutoNum type="arabicPeriod"/>
            </a:pPr>
            <a:r>
              <a:rPr lang="en-ZA" sz="1200" b="0" i="0" u="none" strike="noStrike" kern="1200" cap="none" dirty="0">
                <a:solidFill>
                  <a:schemeClr val="dk1"/>
                </a:solidFill>
                <a:effectLst/>
                <a:latin typeface="Calibri"/>
                <a:ea typeface="Calibri"/>
                <a:cs typeface="Calibri"/>
                <a:sym typeface="Calibri"/>
              </a:rPr>
              <a:t>35.8% of Subject Advisors had passed mathematics at a level higher than Grade 12. For 37.8%, the highest level at which they had passed mathematics was lower than Grade 12</a:t>
            </a:r>
            <a:endParaRPr lang="en-ZA" dirty="0"/>
          </a:p>
          <a:p>
            <a:pPr marL="101600" marR="0" lvl="0" indent="0" algn="l" defTabSz="914400" rtl="0" eaLnBrk="1" fontAlgn="auto" latinLnBrk="0" hangingPunct="1">
              <a:lnSpc>
                <a:spcPct val="100000"/>
              </a:lnSpc>
              <a:spcBef>
                <a:spcPts val="0"/>
              </a:spcBef>
              <a:spcAft>
                <a:spcPts val="0"/>
              </a:spcAft>
              <a:buClrTx/>
              <a:buSzPts val="2000"/>
              <a:buFontTx/>
              <a:buNone/>
              <a:tabLst/>
              <a:defRPr/>
            </a:pPr>
            <a:endParaRPr lang="en-ZA" sz="1200" dirty="0"/>
          </a:p>
          <a:p>
            <a:endParaRPr lang="en-Z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14</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3591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3256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ZA" sz="1200" b="0" i="0" u="none" strike="noStrike" kern="1200" cap="none" dirty="0">
                <a:solidFill>
                  <a:schemeClr val="dk1"/>
                </a:solidFill>
                <a:effectLst/>
                <a:latin typeface="Calibri"/>
                <a:ea typeface="Calibri"/>
                <a:cs typeface="Calibri"/>
                <a:sym typeface="Calibri"/>
              </a:rPr>
              <a:t>A number of districts trained fewer teachers in Phase 1 and were, at the time of the </a:t>
            </a:r>
            <a:r>
              <a:rPr lang="en-ZA" sz="1200" b="0" i="0" u="none" strike="noStrike" kern="1200" cap="none" dirty="0" err="1">
                <a:solidFill>
                  <a:schemeClr val="dk1"/>
                </a:solidFill>
                <a:effectLst/>
                <a:latin typeface="Calibri"/>
                <a:ea typeface="Calibri"/>
                <a:cs typeface="Calibri"/>
                <a:sym typeface="Calibri"/>
              </a:rPr>
              <a:t>endline</a:t>
            </a:r>
            <a:r>
              <a:rPr lang="en-ZA" sz="1200" b="0" i="0" u="none" strike="noStrike" kern="1200" cap="none" dirty="0">
                <a:solidFill>
                  <a:schemeClr val="dk1"/>
                </a:solidFill>
                <a:effectLst/>
                <a:latin typeface="Calibri"/>
                <a:ea typeface="Calibri"/>
                <a:cs typeface="Calibri"/>
                <a:sym typeface="Calibri"/>
              </a:rPr>
              <a:t> interviews, being faced with having more teachers to train in Phase 2 than could be trained by their FP Subject Advisors. </a:t>
            </a:r>
            <a:endParaRPr lang="en-ZA" sz="1800" dirty="0">
              <a:solidFill>
                <a:schemeClr val="tx1"/>
              </a:solidFill>
            </a:endParaRPr>
          </a:p>
          <a:p>
            <a:pPr>
              <a:buFont typeface="Arial" panose="020B0604020202020204" pitchFamily="34" charset="0"/>
              <a:buChar char="•"/>
            </a:pPr>
            <a:r>
              <a:rPr lang="en-ZA" sz="1800" dirty="0">
                <a:solidFill>
                  <a:schemeClr val="tx1"/>
                </a:solidFill>
              </a:rPr>
              <a:t>Change to the project model/implementation in Phase 2 </a:t>
            </a:r>
          </a:p>
          <a:p>
            <a:pPr lvl="1">
              <a:buFont typeface="Arial" panose="020B0604020202020204" pitchFamily="34" charset="0"/>
              <a:buChar char="•"/>
            </a:pPr>
            <a:r>
              <a:rPr lang="en-ZA" sz="1800" dirty="0">
                <a:solidFill>
                  <a:schemeClr val="tx1"/>
                </a:solidFill>
              </a:rPr>
              <a:t>Cluster notes revised, </a:t>
            </a:r>
          </a:p>
          <a:p>
            <a:pPr lvl="1">
              <a:buFont typeface="Arial" panose="020B0604020202020204" pitchFamily="34" charset="0"/>
              <a:buChar char="•"/>
            </a:pPr>
            <a:r>
              <a:rPr lang="en-ZA" sz="1800" dirty="0">
                <a:solidFill>
                  <a:schemeClr val="tx1"/>
                </a:solidFill>
              </a:rPr>
              <a:t>Block training shorted to 4 days, </a:t>
            </a:r>
          </a:p>
          <a:p>
            <a:pPr lvl="1">
              <a:buFont typeface="Arial" panose="020B0604020202020204" pitchFamily="34" charset="0"/>
              <a:buChar char="•"/>
            </a:pPr>
            <a:r>
              <a:rPr lang="en-ZA" sz="1800" dirty="0">
                <a:solidFill>
                  <a:schemeClr val="tx1"/>
                </a:solidFill>
              </a:rPr>
              <a:t>Condensed/concentrated cluster workshops for “top” schools/teachers, </a:t>
            </a:r>
          </a:p>
          <a:p>
            <a:pPr lvl="1">
              <a:buFont typeface="Arial" panose="020B0604020202020204" pitchFamily="34" charset="0"/>
              <a:buChar char="•"/>
            </a:pPr>
            <a:r>
              <a:rPr lang="en-ZA" sz="1800" dirty="0">
                <a:solidFill>
                  <a:schemeClr val="tx1"/>
                </a:solidFill>
              </a:rPr>
              <a:t>Lead teachers to support Subject Advisors to implement, </a:t>
            </a:r>
          </a:p>
          <a:p>
            <a:pPr lvl="1">
              <a:buFont typeface="Arial" panose="020B0604020202020204" pitchFamily="34" charset="0"/>
              <a:buChar char="•"/>
            </a:pPr>
            <a:r>
              <a:rPr lang="en-ZA" sz="1800" dirty="0">
                <a:solidFill>
                  <a:schemeClr val="tx1"/>
                </a:solidFill>
              </a:rPr>
              <a:t>On-boarding workshop for principals/</a:t>
            </a:r>
            <a:r>
              <a:rPr lang="en-ZA" sz="1800" dirty="0" err="1">
                <a:solidFill>
                  <a:schemeClr val="tx1"/>
                </a:solidFill>
              </a:rPr>
              <a:t>HoDs</a:t>
            </a:r>
            <a:r>
              <a:rPr lang="en-ZA" sz="1800" dirty="0">
                <a:solidFill>
                  <a:schemeClr val="tx1"/>
                </a:solidFill>
              </a:rPr>
              <a:t>, </a:t>
            </a:r>
          </a:p>
          <a:p>
            <a:pPr lvl="1">
              <a:buFont typeface="Arial" panose="020B0604020202020204" pitchFamily="34" charset="0"/>
              <a:buChar char="•"/>
            </a:pPr>
            <a:endParaRPr lang="en-ZA" sz="1800" dirty="0">
              <a:solidFill>
                <a:schemeClr val="tx1"/>
              </a:solidFill>
            </a:endParaRPr>
          </a:p>
          <a:p>
            <a:pPr>
              <a:buFont typeface="Arial" panose="020B0604020202020204" pitchFamily="34" charset="0"/>
              <a:buChar char="•"/>
            </a:pPr>
            <a:r>
              <a:rPr lang="en-ZA" sz="1800" dirty="0">
                <a:solidFill>
                  <a:schemeClr val="tx1"/>
                </a:solidFill>
              </a:rPr>
              <a:t>Sustainability</a:t>
            </a:r>
          </a:p>
          <a:p>
            <a:pPr lvl="1">
              <a:buFont typeface="Arial" panose="020B0604020202020204" pitchFamily="34" charset="0"/>
              <a:buChar char="•"/>
            </a:pPr>
            <a:r>
              <a:rPr lang="en-ZA" sz="1800" dirty="0">
                <a:solidFill>
                  <a:schemeClr val="tx1"/>
                </a:solidFill>
              </a:rPr>
              <a:t>Capacitation of new SA’s? Shadowing &amp; peer training</a:t>
            </a:r>
          </a:p>
          <a:p>
            <a:pPr lvl="1">
              <a:buFont typeface="Arial" panose="020B0604020202020204" pitchFamily="34" charset="0"/>
              <a:buChar char="•"/>
            </a:pPr>
            <a:r>
              <a:rPr lang="en-ZA" sz="1800" dirty="0">
                <a:solidFill>
                  <a:schemeClr val="tx1"/>
                </a:solidFill>
              </a:rPr>
              <a:t>Reflection workshops and establishment of PLCs, missed sessions “caught up” at cluster meetings</a:t>
            </a:r>
          </a:p>
          <a:p>
            <a:pPr lvl="1">
              <a:buFont typeface="Arial" panose="020B0604020202020204" pitchFamily="34" charset="0"/>
              <a:buChar char="•"/>
            </a:pPr>
            <a:r>
              <a:rPr lang="en-ZA" sz="1800" dirty="0">
                <a:solidFill>
                  <a:schemeClr val="tx1"/>
                </a:solidFill>
              </a:rPr>
              <a:t>Monitoring of implementation?  By SA’s and at school level </a:t>
            </a:r>
          </a:p>
          <a:p>
            <a:pPr lvl="1">
              <a:buFont typeface="Arial" panose="020B0604020202020204" pitchFamily="34" charset="0"/>
              <a:buChar char="•"/>
            </a:pPr>
            <a:r>
              <a:rPr lang="en-ZA" sz="1800" dirty="0">
                <a:solidFill>
                  <a:schemeClr val="tx1"/>
                </a:solidFill>
              </a:rPr>
              <a:t>Uneven capacity of SA’s</a:t>
            </a:r>
          </a:p>
          <a:p>
            <a:pPr lvl="1">
              <a:buFont typeface="Arial" panose="020B0604020202020204" pitchFamily="34" charset="0"/>
              <a:buChar char="•"/>
            </a:pPr>
            <a:r>
              <a:rPr lang="en-ZA" sz="1800" dirty="0">
                <a:solidFill>
                  <a:schemeClr val="tx1"/>
                </a:solidFill>
              </a:rPr>
              <a:t>Procurement of new materials?</a:t>
            </a:r>
          </a:p>
          <a:p>
            <a:pPr lvl="1">
              <a:buFont typeface="Arial" panose="020B0604020202020204" pitchFamily="34" charset="0"/>
              <a:buChar char="•"/>
            </a:pPr>
            <a:r>
              <a:rPr lang="en-ZA" sz="1800" dirty="0">
                <a:solidFill>
                  <a:schemeClr val="tx1"/>
                </a:solidFill>
              </a:rPr>
              <a:t>Proposal to provide refresher training at CTLI on a rotational basis</a:t>
            </a:r>
          </a:p>
          <a:p>
            <a:pPr lvl="1">
              <a:buFont typeface="Arial" panose="020B0604020202020204" pitchFamily="34" charset="0"/>
              <a:buChar char="•"/>
            </a:pPr>
            <a:endParaRPr lang="en-ZA" sz="1800" dirty="0">
              <a:solidFill>
                <a:schemeClr val="tx1"/>
              </a:solidFill>
            </a:endParaRPr>
          </a:p>
          <a:p>
            <a:endParaRPr lang="en-ZA"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ZA"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27142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ZA" sz="1200" b="0" i="0" u="none" strike="noStrike" kern="1200" cap="none" dirty="0">
                <a:solidFill>
                  <a:schemeClr val="dk1"/>
                </a:solidFill>
                <a:effectLst/>
                <a:latin typeface="Calibri"/>
                <a:ea typeface="Calibri"/>
                <a:cs typeface="Calibri"/>
                <a:sym typeface="Calibri"/>
              </a:rPr>
              <a:t>A number of districts trained fewer teachers in Phase 1 and were, at the time of the </a:t>
            </a:r>
            <a:r>
              <a:rPr lang="en-ZA" sz="1200" b="0" i="0" u="none" strike="noStrike" kern="1200" cap="none" dirty="0" err="1">
                <a:solidFill>
                  <a:schemeClr val="dk1"/>
                </a:solidFill>
                <a:effectLst/>
                <a:latin typeface="Calibri"/>
                <a:ea typeface="Calibri"/>
                <a:cs typeface="Calibri"/>
                <a:sym typeface="Calibri"/>
              </a:rPr>
              <a:t>endline</a:t>
            </a:r>
            <a:r>
              <a:rPr lang="en-ZA" sz="1200" b="0" i="0" u="none" strike="noStrike" kern="1200" cap="none" dirty="0">
                <a:solidFill>
                  <a:schemeClr val="dk1"/>
                </a:solidFill>
                <a:effectLst/>
                <a:latin typeface="Calibri"/>
                <a:ea typeface="Calibri"/>
                <a:cs typeface="Calibri"/>
                <a:sym typeface="Calibri"/>
              </a:rPr>
              <a:t> interviews, being faced with having more teachers to train in Phase 2 than could be trained by their FP Subject Advisors. </a:t>
            </a:r>
            <a:endParaRPr lang="en-ZA" sz="1800" dirty="0">
              <a:solidFill>
                <a:schemeClr val="tx1"/>
              </a:solidFill>
            </a:endParaRPr>
          </a:p>
          <a:p>
            <a:pPr>
              <a:buFont typeface="Arial" panose="020B0604020202020204" pitchFamily="34" charset="0"/>
              <a:buChar char="•"/>
            </a:pPr>
            <a:r>
              <a:rPr lang="en-ZA" sz="1800" dirty="0">
                <a:solidFill>
                  <a:schemeClr val="tx1"/>
                </a:solidFill>
              </a:rPr>
              <a:t>Change to the project model/implementation in Phase 2 </a:t>
            </a:r>
          </a:p>
          <a:p>
            <a:pPr lvl="1">
              <a:buFont typeface="Arial" panose="020B0604020202020204" pitchFamily="34" charset="0"/>
              <a:buChar char="•"/>
            </a:pPr>
            <a:r>
              <a:rPr lang="en-ZA" sz="1800" dirty="0">
                <a:solidFill>
                  <a:schemeClr val="tx1"/>
                </a:solidFill>
              </a:rPr>
              <a:t>Cluster notes revised, </a:t>
            </a:r>
          </a:p>
          <a:p>
            <a:pPr lvl="1">
              <a:buFont typeface="Arial" panose="020B0604020202020204" pitchFamily="34" charset="0"/>
              <a:buChar char="•"/>
            </a:pPr>
            <a:r>
              <a:rPr lang="en-ZA" sz="1800" dirty="0">
                <a:solidFill>
                  <a:schemeClr val="tx1"/>
                </a:solidFill>
              </a:rPr>
              <a:t>Block training shorted to 4 days, </a:t>
            </a:r>
          </a:p>
          <a:p>
            <a:pPr lvl="1">
              <a:buFont typeface="Arial" panose="020B0604020202020204" pitchFamily="34" charset="0"/>
              <a:buChar char="•"/>
            </a:pPr>
            <a:r>
              <a:rPr lang="en-ZA" sz="1800" dirty="0">
                <a:solidFill>
                  <a:schemeClr val="tx1"/>
                </a:solidFill>
              </a:rPr>
              <a:t>Condensed/concentrated cluster workshops for “top” schools/teachers, </a:t>
            </a:r>
          </a:p>
          <a:p>
            <a:pPr lvl="1">
              <a:buFont typeface="Arial" panose="020B0604020202020204" pitchFamily="34" charset="0"/>
              <a:buChar char="•"/>
            </a:pPr>
            <a:r>
              <a:rPr lang="en-ZA" sz="1800" dirty="0">
                <a:solidFill>
                  <a:schemeClr val="tx1"/>
                </a:solidFill>
              </a:rPr>
              <a:t>Lead teachers to support Subject Advisors to implement, </a:t>
            </a:r>
          </a:p>
          <a:p>
            <a:pPr lvl="1">
              <a:buFont typeface="Arial" panose="020B0604020202020204" pitchFamily="34" charset="0"/>
              <a:buChar char="•"/>
            </a:pPr>
            <a:r>
              <a:rPr lang="en-ZA" sz="1800" dirty="0">
                <a:solidFill>
                  <a:schemeClr val="tx1"/>
                </a:solidFill>
              </a:rPr>
              <a:t>On-boarding workshop for principals/</a:t>
            </a:r>
            <a:r>
              <a:rPr lang="en-ZA" sz="1800" dirty="0" err="1">
                <a:solidFill>
                  <a:schemeClr val="tx1"/>
                </a:solidFill>
              </a:rPr>
              <a:t>HoDs</a:t>
            </a:r>
            <a:r>
              <a:rPr lang="en-ZA" sz="1800" dirty="0">
                <a:solidFill>
                  <a:schemeClr val="tx1"/>
                </a:solidFill>
              </a:rPr>
              <a:t>, </a:t>
            </a:r>
          </a:p>
          <a:p>
            <a:pPr lvl="1">
              <a:buFont typeface="Arial" panose="020B0604020202020204" pitchFamily="34" charset="0"/>
              <a:buChar char="•"/>
            </a:pPr>
            <a:endParaRPr lang="en-ZA" sz="1800" dirty="0">
              <a:solidFill>
                <a:schemeClr val="tx1"/>
              </a:solidFill>
            </a:endParaRPr>
          </a:p>
          <a:p>
            <a:pPr>
              <a:buFont typeface="Arial" panose="020B0604020202020204" pitchFamily="34" charset="0"/>
              <a:buChar char="•"/>
            </a:pPr>
            <a:r>
              <a:rPr lang="en-ZA" sz="1800" dirty="0">
                <a:solidFill>
                  <a:schemeClr val="tx1"/>
                </a:solidFill>
              </a:rPr>
              <a:t>Sustainability</a:t>
            </a:r>
          </a:p>
          <a:p>
            <a:pPr lvl="1">
              <a:buFont typeface="Arial" panose="020B0604020202020204" pitchFamily="34" charset="0"/>
              <a:buChar char="•"/>
            </a:pPr>
            <a:r>
              <a:rPr lang="en-ZA" sz="1800" dirty="0">
                <a:solidFill>
                  <a:schemeClr val="tx1"/>
                </a:solidFill>
              </a:rPr>
              <a:t>Capacitation of new SA’s? Shadowing &amp; peer training</a:t>
            </a:r>
          </a:p>
          <a:p>
            <a:pPr lvl="1">
              <a:buFont typeface="Arial" panose="020B0604020202020204" pitchFamily="34" charset="0"/>
              <a:buChar char="•"/>
            </a:pPr>
            <a:r>
              <a:rPr lang="en-ZA" sz="1800" dirty="0">
                <a:solidFill>
                  <a:schemeClr val="tx1"/>
                </a:solidFill>
              </a:rPr>
              <a:t>Reflection workshops and establishment of PLCs, missed sessions “caught up” at cluster meetings</a:t>
            </a:r>
          </a:p>
          <a:p>
            <a:pPr lvl="1">
              <a:buFont typeface="Arial" panose="020B0604020202020204" pitchFamily="34" charset="0"/>
              <a:buChar char="•"/>
            </a:pPr>
            <a:r>
              <a:rPr lang="en-ZA" sz="1800" dirty="0">
                <a:solidFill>
                  <a:schemeClr val="tx1"/>
                </a:solidFill>
              </a:rPr>
              <a:t>Monitoring of implementation?  By SA’s and at school level </a:t>
            </a:r>
          </a:p>
          <a:p>
            <a:pPr lvl="1">
              <a:buFont typeface="Arial" panose="020B0604020202020204" pitchFamily="34" charset="0"/>
              <a:buChar char="•"/>
            </a:pPr>
            <a:r>
              <a:rPr lang="en-ZA" sz="1800" dirty="0">
                <a:solidFill>
                  <a:schemeClr val="tx1"/>
                </a:solidFill>
              </a:rPr>
              <a:t>Uneven capacity of SA’s</a:t>
            </a:r>
          </a:p>
          <a:p>
            <a:pPr lvl="1">
              <a:buFont typeface="Arial" panose="020B0604020202020204" pitchFamily="34" charset="0"/>
              <a:buChar char="•"/>
            </a:pPr>
            <a:r>
              <a:rPr lang="en-ZA" sz="1800" dirty="0">
                <a:solidFill>
                  <a:schemeClr val="tx1"/>
                </a:solidFill>
              </a:rPr>
              <a:t>Procurement of new materials?</a:t>
            </a:r>
          </a:p>
          <a:p>
            <a:pPr lvl="1">
              <a:buFont typeface="Arial" panose="020B0604020202020204" pitchFamily="34" charset="0"/>
              <a:buChar char="•"/>
            </a:pPr>
            <a:r>
              <a:rPr lang="en-ZA" sz="1800" dirty="0">
                <a:solidFill>
                  <a:schemeClr val="tx1"/>
                </a:solidFill>
              </a:rPr>
              <a:t>Proposal to provide refresher training at CTLI on a rotational basis</a:t>
            </a:r>
          </a:p>
          <a:p>
            <a:pPr lvl="1">
              <a:buFont typeface="Arial" panose="020B0604020202020204" pitchFamily="34" charset="0"/>
              <a:buChar char="•"/>
            </a:pPr>
            <a:endParaRPr lang="en-ZA" sz="1800" dirty="0">
              <a:solidFill>
                <a:schemeClr val="tx1"/>
              </a:solidFill>
            </a:endParaRPr>
          </a:p>
          <a:p>
            <a:endParaRPr lang="en-ZA"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ZA"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61730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18</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8946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19</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1597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lang="en-ZA" sz="1200" dirty="0">
                <a:solidFill>
                  <a:schemeClr val="tx1"/>
                </a:solidFill>
              </a:rPr>
              <a:t>There were seven 2-hour CTs and one 5-day block training – all district-based and run by the SAs</a:t>
            </a:r>
          </a:p>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lang="en-ZA" sz="1200" dirty="0">
                <a:solidFill>
                  <a:schemeClr val="tx1"/>
                </a:solidFill>
              </a:rPr>
              <a:t>This slide shows the observer’s facilitator ratings from CT1&amp;2, and CT 5</a:t>
            </a:r>
          </a:p>
          <a:p>
            <a:endParaRPr lang="en-Z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20</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558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ZA" sz="1200" b="0" i="0" u="none" strike="noStrike" kern="1200" cap="none" dirty="0">
                <a:solidFill>
                  <a:schemeClr val="dk1"/>
                </a:solidFill>
                <a:effectLst/>
                <a:latin typeface="Calibri"/>
                <a:ea typeface="Calibri"/>
                <a:cs typeface="Calibri"/>
                <a:sym typeface="Calibri"/>
              </a:rPr>
              <a:t>The materials which were developed are collectively known as the R-Maths Programme:</a:t>
            </a:r>
          </a:p>
          <a:p>
            <a:pPr lvl="0"/>
            <a:r>
              <a:rPr lang="en-GB" sz="1200" b="0" i="0" u="none" strike="noStrike" kern="1200" cap="none" dirty="0">
                <a:solidFill>
                  <a:schemeClr val="dk1"/>
                </a:solidFill>
                <a:effectLst/>
                <a:latin typeface="Calibri"/>
                <a:ea typeface="Calibri"/>
                <a:cs typeface="Calibri"/>
                <a:sym typeface="Calibri"/>
              </a:rPr>
              <a:t>A Facilitator’s Guide and Teacher’s Manual for each of the CTs and the block training;</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One Concept Guide (three sections: Principles, WCED alignment, Mathematics Content Area);</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Four Term Guides (one for each of Terms 1 to 4);</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One ‘Big Poster Book’ (with 11 double-spread posters); and</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One classroom kit (with Mathematical equipment for eight learners at a time).</a:t>
            </a:r>
            <a:endParaRPr lang="en-US" sz="1200" b="0" i="0" u="none" strike="noStrike" kern="1200" cap="none" dirty="0">
              <a:solidFill>
                <a:schemeClr val="dk1"/>
              </a:solidFill>
              <a:effectLst/>
              <a:latin typeface="Calibri"/>
              <a:ea typeface="Calibri"/>
              <a:cs typeface="Calibri"/>
              <a:sym typeface="Calibri"/>
            </a:endParaRPr>
          </a:p>
          <a:p>
            <a:pPr>
              <a:buFont typeface="Arial" pitchFamily="34" charset="0"/>
              <a:buChar char="•"/>
            </a:pPr>
            <a:endParaRPr lang="en-US" dirty="0"/>
          </a:p>
          <a:p>
            <a:pPr>
              <a:buFont typeface="Arial" pitchFamily="34" charset="0"/>
              <a:buChar char="•"/>
            </a:pPr>
            <a:r>
              <a:rPr lang="en-US" dirty="0"/>
              <a:t>Support provided by SDU took many forms but included</a:t>
            </a:r>
            <a:r>
              <a:rPr lang="en-US" baseline="0" dirty="0"/>
              <a:t> “dry-runs” prior to each CT and the block training. </a:t>
            </a:r>
          </a:p>
          <a:p>
            <a:pPr>
              <a:buFont typeface="Arial" pitchFamily="34" charset="0"/>
              <a:buChar char="•"/>
            </a:pPr>
            <a:r>
              <a:rPr lang="en-US" baseline="0" dirty="0"/>
              <a:t>The target was provision of up to 28 days per district to be </a:t>
            </a:r>
            <a:r>
              <a:rPr lang="en-US" baseline="0" dirty="0" err="1"/>
              <a:t>utilised</a:t>
            </a:r>
            <a:r>
              <a:rPr lang="en-US" baseline="0" dirty="0"/>
              <a:t> as districts saw fit.</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ZA"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89040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shows the observer’s ratings of the facilitators. </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21</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2486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22</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7396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900" lvl="0" indent="0">
              <a:buNone/>
            </a:pPr>
            <a:r>
              <a:rPr lang="en-ZA" sz="1200" dirty="0"/>
              <a:t>Results should only be considered at the group level.</a:t>
            </a:r>
          </a:p>
          <a:p>
            <a:pPr marL="360000" marR="0" lvl="0" indent="-347300" algn="l" rtl="0">
              <a:spcBef>
                <a:spcPts val="440"/>
              </a:spcBef>
              <a:spcAft>
                <a:spcPts val="0"/>
              </a:spcAft>
              <a:buClr>
                <a:srgbClr val="7F7F7F"/>
              </a:buClr>
              <a:buSzPts val="2000"/>
              <a:buFont typeface="Arial"/>
              <a:buChar char="•"/>
            </a:pPr>
            <a:r>
              <a:rPr lang="en-ZA" sz="1200" dirty="0">
                <a:solidFill>
                  <a:srgbClr val="7F7F7F"/>
                </a:solidFill>
              </a:rPr>
              <a:t>All 210 teacher/practitioner participants who were present at the start of the cluster 1 and 2 workshops participated in the </a:t>
            </a:r>
            <a:r>
              <a:rPr lang="en-ZA" sz="1200" b="1" dirty="0">
                <a:solidFill>
                  <a:srgbClr val="7F7F7F"/>
                </a:solidFill>
              </a:rPr>
              <a:t>pre-test</a:t>
            </a:r>
            <a:r>
              <a:rPr lang="en-ZA" sz="1200" dirty="0">
                <a:solidFill>
                  <a:srgbClr val="7F7F7F"/>
                </a:solidFill>
              </a:rPr>
              <a:t>. The test was written on different dates in the two districts where the evaluation is being conducted.</a:t>
            </a:r>
          </a:p>
          <a:p>
            <a:pPr marL="360000" marR="0" lvl="0" indent="-347300" algn="l" defTabSz="914400" rtl="0" eaLnBrk="1" fontAlgn="auto" latinLnBrk="0" hangingPunct="1">
              <a:lnSpc>
                <a:spcPct val="100000"/>
              </a:lnSpc>
              <a:spcBef>
                <a:spcPts val="440"/>
              </a:spcBef>
              <a:spcAft>
                <a:spcPts val="0"/>
              </a:spcAft>
              <a:buClr>
                <a:srgbClr val="7F7F7F"/>
              </a:buClr>
              <a:buSzPts val="2000"/>
              <a:buFont typeface="Arial"/>
              <a:buChar char="•"/>
              <a:tabLst/>
              <a:defRPr/>
            </a:pPr>
            <a:r>
              <a:rPr lang="en-ZA" sz="1200" dirty="0">
                <a:solidFill>
                  <a:srgbClr val="7F7F7F"/>
                </a:solidFill>
              </a:rPr>
              <a:t>The post-test was written on 7 July 2017 the last day of the block training week. 187 participated in the </a:t>
            </a:r>
            <a:r>
              <a:rPr lang="en-ZA" sz="1200" b="1" dirty="0">
                <a:solidFill>
                  <a:srgbClr val="7F7F7F"/>
                </a:solidFill>
              </a:rPr>
              <a:t>post-test.</a:t>
            </a:r>
          </a:p>
          <a:p>
            <a:pPr marL="360000" marR="0" lvl="0" indent="-347300" algn="l" rtl="0">
              <a:spcBef>
                <a:spcPts val="440"/>
              </a:spcBef>
              <a:spcAft>
                <a:spcPts val="0"/>
              </a:spcAft>
              <a:buClr>
                <a:srgbClr val="7F7F7F"/>
              </a:buClr>
              <a:buSzPts val="2000"/>
              <a:buFont typeface="Arial"/>
              <a:buChar char="•"/>
            </a:pPr>
            <a:r>
              <a:rPr lang="en-ZA" sz="1200" dirty="0">
                <a:solidFill>
                  <a:srgbClr val="7F7F7F"/>
                </a:solidFill>
              </a:rPr>
              <a:t>Results for the </a:t>
            </a:r>
            <a:r>
              <a:rPr lang="en-ZA" sz="1200" b="1" dirty="0">
                <a:solidFill>
                  <a:srgbClr val="7F7F7F"/>
                </a:solidFill>
              </a:rPr>
              <a:t>pre- and post-test</a:t>
            </a:r>
            <a:r>
              <a:rPr lang="en-ZA" sz="1200" dirty="0">
                <a:solidFill>
                  <a:srgbClr val="7F7F7F"/>
                </a:solidFill>
              </a:rPr>
              <a:t> were matched for 157 participants.  </a:t>
            </a:r>
          </a:p>
          <a:p>
            <a:pPr marL="360000" lvl="0" indent="-347300" rtl="0">
              <a:spcBef>
                <a:spcPts val="0"/>
              </a:spcBef>
              <a:spcAft>
                <a:spcPts val="0"/>
              </a:spcAft>
              <a:buClr>
                <a:srgbClr val="7F7F7F"/>
              </a:buClr>
              <a:buSzPts val="2000"/>
              <a:buFont typeface="Calibri"/>
              <a:buChar char="•"/>
            </a:pPr>
            <a:r>
              <a:rPr lang="en-ZA" sz="1200" dirty="0"/>
              <a:t>Small sample; results should only be considered at the group level (not disaggregated beyond district level).  </a:t>
            </a:r>
          </a:p>
          <a:p>
            <a:pPr marL="0" lvl="0" indent="0">
              <a:spcBef>
                <a:spcPts val="0"/>
              </a:spcBef>
              <a:spcAft>
                <a:spcPts val="0"/>
              </a:spcAft>
              <a:buNone/>
            </a:pPr>
            <a:r>
              <a:rPr lang="en-ZA" dirty="0"/>
              <a:t>The number writing the pre-test is higher than the number writing the post-test as in the urban district where the evaluation is being conducted a number of teacher/practitioners selected to participate in phase 2 attended the first workshop and wrote the pre-test, but where then requested to attend in phase 2 as planned. </a:t>
            </a:r>
          </a:p>
          <a:p>
            <a:pPr marL="0" lvl="0" indent="0" rtl="0">
              <a:spcBef>
                <a:spcPts val="440"/>
              </a:spcBef>
              <a:spcAft>
                <a:spcPts val="0"/>
              </a:spcAft>
              <a:buNone/>
            </a:pPr>
            <a:r>
              <a:rPr lang="en-ZA" sz="1100" dirty="0">
                <a:latin typeface="Arial"/>
                <a:ea typeface="Arial"/>
                <a:cs typeface="Arial"/>
                <a:sym typeface="Arial"/>
              </a:rPr>
              <a:t>According to the control sheets submitted by the Test Administrators, all participants who were at the block training at the time that the test was written wrote the test. The reason for this discrepancy is not known.  </a:t>
            </a:r>
          </a:p>
          <a:p>
            <a:pPr marL="360000" lvl="0" indent="-347300" rtl="0">
              <a:spcBef>
                <a:spcPts val="0"/>
              </a:spcBef>
              <a:spcAft>
                <a:spcPts val="0"/>
              </a:spcAft>
              <a:buClr>
                <a:srgbClr val="7F7F7F"/>
              </a:buClr>
              <a:buSzPts val="2000"/>
              <a:buFont typeface="Calibri"/>
              <a:buChar char="•"/>
            </a:pPr>
            <a:endParaRPr lang="en-ZA" sz="1200" dirty="0">
              <a:solidFill>
                <a:srgbClr val="7F7F7F"/>
              </a:solidFill>
            </a:endParaRPr>
          </a:p>
          <a:p>
            <a:pPr marL="360000" marR="0" lvl="0" indent="-220300" algn="l" rtl="0">
              <a:spcBef>
                <a:spcPts val="440"/>
              </a:spcBef>
              <a:spcAft>
                <a:spcPts val="0"/>
              </a:spcAft>
              <a:buClr>
                <a:srgbClr val="7F7F7F"/>
              </a:buClr>
              <a:buSzPts val="2200"/>
              <a:buFont typeface="Calibri"/>
              <a:buNone/>
            </a:pPr>
            <a:endParaRPr lang="en-ZA" sz="1200" b="0" i="0" u="none" strike="noStrike" cap="none" dirty="0">
              <a:solidFill>
                <a:srgbClr val="7F7F7F"/>
              </a:solidFill>
              <a:latin typeface="Calibri"/>
              <a:ea typeface="Calibri"/>
              <a:cs typeface="Calibri"/>
              <a:sym typeface="Calibri"/>
            </a:endParaRPr>
          </a:p>
          <a:p>
            <a:pPr marL="360000" marR="0" lvl="0" indent="-347300" algn="l" defTabSz="914400" rtl="0" eaLnBrk="1" fontAlgn="auto" latinLnBrk="0" hangingPunct="1">
              <a:lnSpc>
                <a:spcPct val="100000"/>
              </a:lnSpc>
              <a:spcBef>
                <a:spcPts val="440"/>
              </a:spcBef>
              <a:spcAft>
                <a:spcPts val="0"/>
              </a:spcAft>
              <a:buClr>
                <a:srgbClr val="7F7F7F"/>
              </a:buClr>
              <a:buSzPts val="2000"/>
              <a:buFont typeface="Arial"/>
              <a:buChar char="•"/>
              <a:tabLst/>
              <a:defRPr/>
            </a:pPr>
            <a:endParaRPr lang="en-ZA" sz="1200" b="1" dirty="0">
              <a:solidFill>
                <a:srgbClr val="7F7F7F"/>
              </a:solidFill>
            </a:endParaRPr>
          </a:p>
          <a:p>
            <a:pPr marL="360000" marR="0" lvl="0" indent="-347300" algn="l" rtl="0">
              <a:spcBef>
                <a:spcPts val="440"/>
              </a:spcBef>
              <a:spcAft>
                <a:spcPts val="0"/>
              </a:spcAft>
              <a:buClr>
                <a:srgbClr val="7F7F7F"/>
              </a:buClr>
              <a:buSzPts val="2000"/>
              <a:buFont typeface="Arial"/>
              <a:buChar char="•"/>
            </a:pPr>
            <a:endParaRPr lang="en-ZA" sz="1200" dirty="0">
              <a:solidFill>
                <a:srgbClr val="7F7F7F"/>
              </a:solidFill>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23</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8769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NB note that the SA and teacher tests were different: The teacher test included 11 exactly matched items from the subject advisor test. A further 10 items were significantly shortened to be more direct.  Furthermore, the items in the teacher test were presented in a different sequence, and two items were replaced.</a:t>
            </a:r>
          </a:p>
          <a:p>
            <a:pPr marL="0" lvl="0" indent="0">
              <a:spcBef>
                <a:spcPts val="0"/>
              </a:spcBef>
              <a:spcAft>
                <a:spcPts val="0"/>
              </a:spcAft>
              <a:buNone/>
            </a:pPr>
            <a:r>
              <a:rPr lang="en-ZA" dirty="0"/>
              <a:t>The increase of 16.7 percentage points from the pre-test to the post-test mean is </a:t>
            </a:r>
            <a:r>
              <a:rPr lang="en-ZA" b="1" dirty="0"/>
              <a:t>significant</a:t>
            </a:r>
            <a:r>
              <a:rPr lang="en-ZA" dirty="0"/>
              <a:t> at the 95% level of confidence (Paired samples T-test, p =&lt; 0.001) and indicates that the participants fared significantly better on the post-test than on the pre-test.</a:t>
            </a:r>
            <a:endParaRPr dirty="0"/>
          </a:p>
          <a:p>
            <a:pPr marL="0" lvl="0" indent="0">
              <a:spcBef>
                <a:spcPts val="0"/>
              </a:spcBef>
              <a:spcAft>
                <a:spcPts val="0"/>
              </a:spcAft>
              <a:buClr>
                <a:schemeClr val="dk1"/>
              </a:buClr>
              <a:buSzPts val="1100"/>
              <a:buFont typeface="Arial"/>
              <a:buNone/>
            </a:pPr>
            <a:r>
              <a:rPr lang="en-ZA" dirty="0"/>
              <a:t>The effect size for the teacher group was </a:t>
            </a:r>
            <a:r>
              <a:rPr lang="en-ZA" b="1" dirty="0"/>
              <a:t>large</a:t>
            </a:r>
            <a:r>
              <a:rPr lang="en-ZA" dirty="0"/>
              <a:t> at 1.37 sd.</a:t>
            </a:r>
          </a:p>
          <a:p>
            <a:pPr marL="0" lvl="0" indent="0">
              <a:spcBef>
                <a:spcPts val="0"/>
              </a:spcBef>
              <a:spcAft>
                <a:spcPts val="0"/>
              </a:spcAft>
              <a:buClr>
                <a:schemeClr val="dk1"/>
              </a:buClr>
              <a:buSzPts val="1100"/>
              <a:buFont typeface="Arial"/>
              <a:buNone/>
            </a:pPr>
            <a:r>
              <a:rPr lang="en-ZA" dirty="0"/>
              <a:t>These are positive</a:t>
            </a:r>
            <a:r>
              <a:rPr lang="en-ZA" baseline="0" dirty="0"/>
              <a:t> findings.</a:t>
            </a:r>
          </a:p>
          <a:p>
            <a:pPr marL="0" lvl="0" indent="0">
              <a:spcBef>
                <a:spcPts val="0"/>
              </a:spcBef>
              <a:spcAft>
                <a:spcPts val="0"/>
              </a:spcAft>
              <a:buClr>
                <a:schemeClr val="dk1"/>
              </a:buClr>
              <a:buSzPts val="1100"/>
              <a:buFont typeface="Arial"/>
              <a:buNone/>
            </a:pPr>
            <a:r>
              <a:rPr lang="en-ZA" baseline="0" dirty="0"/>
              <a:t>However, there are wide variations in performance within the group.</a:t>
            </a:r>
            <a:endParaRPr dirty="0"/>
          </a:p>
          <a:p>
            <a:pPr marL="0" lvl="0" indent="0">
              <a:spcBef>
                <a:spcPts val="0"/>
              </a:spcBef>
              <a:spcAft>
                <a:spcPts val="0"/>
              </a:spcAft>
              <a:buNone/>
            </a:pPr>
            <a:endParaRPr dirty="0"/>
          </a:p>
        </p:txBody>
      </p:sp>
      <p:sp>
        <p:nvSpPr>
          <p:cNvPr id="326" name="Shape 3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550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ZA" sz="1200" b="0" i="0" u="none" strike="noStrike" kern="1200" cap="none" dirty="0">
                <a:solidFill>
                  <a:schemeClr val="dk1"/>
                </a:solidFill>
                <a:effectLst/>
                <a:latin typeface="Calibri"/>
                <a:ea typeface="Calibri"/>
                <a:cs typeface="Calibri"/>
                <a:sym typeface="Calibri"/>
              </a:rPr>
              <a:t>The schools which were visited for the case studies were varied; they included schools with English, Afrikaans or isiXhosa as the </a:t>
            </a:r>
            <a:r>
              <a:rPr lang="en-ZA" sz="1200" b="0" i="0" u="none" strike="noStrike" kern="1200" cap="none" dirty="0" err="1">
                <a:solidFill>
                  <a:schemeClr val="dk1"/>
                </a:solidFill>
                <a:effectLst/>
                <a:latin typeface="Calibri"/>
                <a:ea typeface="Calibri"/>
                <a:cs typeface="Calibri"/>
                <a:sym typeface="Calibri"/>
              </a:rPr>
              <a:t>LoLT</a:t>
            </a:r>
            <a:r>
              <a:rPr lang="en-ZA" sz="1200" b="0" i="0" u="none" strike="noStrike" kern="1200" cap="none" dirty="0">
                <a:solidFill>
                  <a:schemeClr val="dk1"/>
                </a:solidFill>
                <a:effectLst/>
                <a:latin typeface="Calibri"/>
                <a:ea typeface="Calibri"/>
                <a:cs typeface="Calibri"/>
                <a:sym typeface="Calibri"/>
              </a:rPr>
              <a:t> and a dual medium Afrikaans and isiXhosa school; schools in quintiles 1, 2, 4 and 5; schools in both rural and urban areas; and schools in Urban District 1 and Rural District 2 serving a range of poor to middle class communities.</a:t>
            </a:r>
          </a:p>
          <a:p>
            <a:pPr marL="457200" marR="0" indent="-22860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GB" sz="1200" b="0" i="0" u="none" strike="noStrike" kern="1200" cap="none" dirty="0">
                <a:solidFill>
                  <a:schemeClr val="dk1"/>
                </a:solidFill>
                <a:effectLst/>
                <a:latin typeface="Calibri"/>
                <a:ea typeface="Calibri"/>
                <a:cs typeface="Calibri"/>
                <a:sym typeface="Calibri"/>
              </a:rPr>
              <a:t>The recommended lesson structure was generally loosely followed. Free play was often excluded (in schools 1, 2, 4, 5 and 6 at baseline and schools 2, 3, 4 and 5 at </a:t>
            </a:r>
            <a:r>
              <a:rPr lang="en-GB" sz="1200" b="0" i="0" u="none" strike="noStrike" kern="1200" cap="none" dirty="0" err="1">
                <a:solidFill>
                  <a:schemeClr val="dk1"/>
                </a:solidFill>
                <a:effectLst/>
                <a:latin typeface="Calibri"/>
                <a:ea typeface="Calibri"/>
                <a:cs typeface="Calibri"/>
                <a:sym typeface="Calibri"/>
              </a:rPr>
              <a:t>endline</a:t>
            </a:r>
            <a:r>
              <a:rPr lang="en-GB" sz="1200" b="0" i="0" u="none" strike="noStrike" kern="1200" cap="none" dirty="0">
                <a:solidFill>
                  <a:schemeClr val="dk1"/>
                </a:solidFill>
                <a:effectLst/>
                <a:latin typeface="Calibri"/>
                <a:ea typeface="Calibri"/>
                <a:cs typeface="Calibri"/>
                <a:sym typeface="Calibri"/>
              </a:rPr>
              <a:t>) due to learners not finishing their group activities and lack of time. In a number of schools (schools 4 and 5 at baseline and schools 3, 4 and 5 at </a:t>
            </a:r>
            <a:r>
              <a:rPr lang="en-GB" sz="1200" b="0" i="0" u="none" strike="noStrike" kern="1200" cap="none" dirty="0" err="1">
                <a:solidFill>
                  <a:schemeClr val="dk1"/>
                </a:solidFill>
                <a:effectLst/>
                <a:latin typeface="Calibri"/>
                <a:ea typeface="Calibri"/>
                <a:cs typeface="Calibri"/>
                <a:sym typeface="Calibri"/>
              </a:rPr>
              <a:t>endline</a:t>
            </a:r>
            <a:r>
              <a:rPr lang="en-GB" sz="1200" b="0" i="0" u="none" strike="noStrike" kern="1200" cap="none" dirty="0">
                <a:solidFill>
                  <a:schemeClr val="dk1"/>
                </a:solidFill>
                <a:effectLst/>
                <a:latin typeface="Calibri"/>
                <a:ea typeface="Calibri"/>
                <a:cs typeface="Calibri"/>
                <a:sym typeface="Calibri"/>
              </a:rPr>
              <a:t>), the teacher/practitioner did not work with a focus group during the small group activities. The value of working with a focus group is that teachers can assess learners’ level of understanding, consolidate and build on prior learning and work with learners to deepen their understanding of new concepts. This was not happening consistently, and the practice appears to have declined in frequency from baseline to </a:t>
            </a:r>
            <a:r>
              <a:rPr lang="en-GB" sz="1200" b="0" i="0" u="none" strike="noStrike" kern="1200" cap="none" dirty="0" err="1">
                <a:solidFill>
                  <a:schemeClr val="dk1"/>
                </a:solidFill>
                <a:effectLst/>
                <a:latin typeface="Calibri"/>
                <a:ea typeface="Calibri"/>
                <a:cs typeface="Calibri"/>
                <a:sym typeface="Calibri"/>
              </a:rPr>
              <a:t>endline</a:t>
            </a:r>
            <a:r>
              <a:rPr lang="en-GB" sz="1200" b="0" i="0" u="none" strike="noStrike" kern="1200" cap="none" dirty="0">
                <a:solidFill>
                  <a:schemeClr val="dk1"/>
                </a:solidFill>
                <a:effectLst/>
                <a:latin typeface="Calibri"/>
                <a:ea typeface="Calibri"/>
                <a:cs typeface="Calibri"/>
                <a:sym typeface="Calibri"/>
              </a:rPr>
              <a:t>. </a:t>
            </a:r>
            <a:endParaRPr lang="en-US" sz="1200" b="0" i="0" u="none" strike="noStrike" kern="1200" cap="none" dirty="0">
              <a:solidFill>
                <a:schemeClr val="dk1"/>
              </a:solidFill>
              <a:effectLst/>
              <a:latin typeface="Calibri"/>
              <a:ea typeface="Calibri"/>
              <a:cs typeface="Calibri"/>
              <a:sym typeface="Calibri"/>
            </a:endParaRPr>
          </a:p>
          <a:p>
            <a:pPr>
              <a:buFont typeface="Arial" panose="020B0604020202020204" pitchFamily="34" charset="0"/>
              <a:buChar char="•"/>
            </a:pPr>
            <a:r>
              <a:rPr lang="en-ZA" sz="1200" b="0" i="0" u="none" strike="noStrike" kern="1200" cap="none" dirty="0">
                <a:solidFill>
                  <a:schemeClr val="dk1"/>
                </a:solidFill>
                <a:effectLst/>
                <a:latin typeface="Calibri"/>
                <a:ea typeface="Calibri"/>
                <a:cs typeface="Calibri"/>
                <a:sym typeface="Calibri"/>
              </a:rPr>
              <a:t>Additionally, in some instances (more so at baseline than </a:t>
            </a:r>
            <a:r>
              <a:rPr lang="en-ZA" sz="1200" b="0" i="0" u="none" strike="noStrike" kern="1200" cap="none" dirty="0" err="1">
                <a:solidFill>
                  <a:schemeClr val="dk1"/>
                </a:solidFill>
                <a:effectLst/>
                <a:latin typeface="Calibri"/>
                <a:ea typeface="Calibri"/>
                <a:cs typeface="Calibri"/>
                <a:sym typeface="Calibri"/>
              </a:rPr>
              <a:t>endline</a:t>
            </a:r>
            <a:r>
              <a:rPr lang="en-ZA" sz="1200" b="0" i="0" u="none" strike="noStrike" kern="1200" cap="none" dirty="0">
                <a:solidFill>
                  <a:schemeClr val="dk1"/>
                </a:solidFill>
                <a:effectLst/>
                <a:latin typeface="Calibri"/>
                <a:ea typeface="Calibri"/>
                <a:cs typeface="Calibri"/>
                <a:sym typeface="Calibri"/>
              </a:rPr>
              <a:t>), teacher/practitioners did not clearly explain or model the group activities for the learners, and lessons ended abruptly without a conclusion. </a:t>
            </a:r>
            <a:endParaRPr lang="en-Z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25</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5645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ZA" sz="1200" b="0" i="0" u="none" strike="noStrike" kern="1200" cap="none" dirty="0">
                <a:solidFill>
                  <a:schemeClr val="dk1"/>
                </a:solidFill>
                <a:effectLst/>
                <a:latin typeface="Calibri"/>
                <a:ea typeface="Calibri"/>
                <a:cs typeface="Calibri"/>
                <a:sym typeface="Calibri"/>
              </a:rPr>
              <a:t>The schools which were visited for the case studies were varied; they included schools with English, Afrikaans or isiXhosa as the </a:t>
            </a:r>
            <a:r>
              <a:rPr lang="en-ZA" sz="1200" b="0" i="0" u="none" strike="noStrike" kern="1200" cap="none" dirty="0" err="1">
                <a:solidFill>
                  <a:schemeClr val="dk1"/>
                </a:solidFill>
                <a:effectLst/>
                <a:latin typeface="Calibri"/>
                <a:ea typeface="Calibri"/>
                <a:cs typeface="Calibri"/>
                <a:sym typeface="Calibri"/>
              </a:rPr>
              <a:t>LoLT</a:t>
            </a:r>
            <a:r>
              <a:rPr lang="en-ZA" sz="1200" b="0" i="0" u="none" strike="noStrike" kern="1200" cap="none" dirty="0">
                <a:solidFill>
                  <a:schemeClr val="dk1"/>
                </a:solidFill>
                <a:effectLst/>
                <a:latin typeface="Calibri"/>
                <a:ea typeface="Calibri"/>
                <a:cs typeface="Calibri"/>
                <a:sym typeface="Calibri"/>
              </a:rPr>
              <a:t> and a dual medium Afrikaans and isiXhosa school; schools in quintiles 1, 2, 4 and 5; schools in both rural and urban areas; and schools in Urban District 1 and Rural District 2 serving a range of poor to middle class communities.</a:t>
            </a:r>
          </a:p>
          <a:p>
            <a:pPr marL="457200" marR="0" indent="-22860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GB" sz="1200" b="0" i="0" u="none" strike="noStrike" kern="1200" cap="none" dirty="0">
                <a:solidFill>
                  <a:schemeClr val="dk1"/>
                </a:solidFill>
                <a:effectLst/>
                <a:latin typeface="Calibri"/>
                <a:ea typeface="Calibri"/>
                <a:cs typeface="Calibri"/>
                <a:sym typeface="Calibri"/>
              </a:rPr>
              <a:t>The recommended lesson structure was generally loosely followed. Free play was often excluded (in schools 1, 2, 4, 5 and 6 at baseline and schools 2, 3, 4 and 5 at </a:t>
            </a:r>
            <a:r>
              <a:rPr lang="en-GB" sz="1200" b="0" i="0" u="none" strike="noStrike" kern="1200" cap="none" dirty="0" err="1">
                <a:solidFill>
                  <a:schemeClr val="dk1"/>
                </a:solidFill>
                <a:effectLst/>
                <a:latin typeface="Calibri"/>
                <a:ea typeface="Calibri"/>
                <a:cs typeface="Calibri"/>
                <a:sym typeface="Calibri"/>
              </a:rPr>
              <a:t>endline</a:t>
            </a:r>
            <a:r>
              <a:rPr lang="en-GB" sz="1200" b="0" i="0" u="none" strike="noStrike" kern="1200" cap="none" dirty="0">
                <a:solidFill>
                  <a:schemeClr val="dk1"/>
                </a:solidFill>
                <a:effectLst/>
                <a:latin typeface="Calibri"/>
                <a:ea typeface="Calibri"/>
                <a:cs typeface="Calibri"/>
                <a:sym typeface="Calibri"/>
              </a:rPr>
              <a:t>) due to learners not finishing their group activities and lack of time. In a number of schools (schools 4 and 5 at baseline and schools 3, 4 and 5 at </a:t>
            </a:r>
            <a:r>
              <a:rPr lang="en-GB" sz="1200" b="0" i="0" u="none" strike="noStrike" kern="1200" cap="none" dirty="0" err="1">
                <a:solidFill>
                  <a:schemeClr val="dk1"/>
                </a:solidFill>
                <a:effectLst/>
                <a:latin typeface="Calibri"/>
                <a:ea typeface="Calibri"/>
                <a:cs typeface="Calibri"/>
                <a:sym typeface="Calibri"/>
              </a:rPr>
              <a:t>endline</a:t>
            </a:r>
            <a:r>
              <a:rPr lang="en-GB" sz="1200" b="0" i="0" u="none" strike="noStrike" kern="1200" cap="none" dirty="0">
                <a:solidFill>
                  <a:schemeClr val="dk1"/>
                </a:solidFill>
                <a:effectLst/>
                <a:latin typeface="Calibri"/>
                <a:ea typeface="Calibri"/>
                <a:cs typeface="Calibri"/>
                <a:sym typeface="Calibri"/>
              </a:rPr>
              <a:t>), the teacher/practitioner did not work with a focus group during the small group activities. The value of working with a focus group is that teachers can assess learners’ level of understanding, consolidate and build on prior learning and work with learners to deepen their understanding of new concepts. This was not happening consistently, and the practice appears to have declined in frequency from baseline to </a:t>
            </a:r>
            <a:r>
              <a:rPr lang="en-GB" sz="1200" b="0" i="0" u="none" strike="noStrike" kern="1200" cap="none" dirty="0" err="1">
                <a:solidFill>
                  <a:schemeClr val="dk1"/>
                </a:solidFill>
                <a:effectLst/>
                <a:latin typeface="Calibri"/>
                <a:ea typeface="Calibri"/>
                <a:cs typeface="Calibri"/>
                <a:sym typeface="Calibri"/>
              </a:rPr>
              <a:t>endline</a:t>
            </a:r>
            <a:r>
              <a:rPr lang="en-GB" sz="1200" b="0" i="0" u="none" strike="noStrike" kern="1200" cap="none" dirty="0">
                <a:solidFill>
                  <a:schemeClr val="dk1"/>
                </a:solidFill>
                <a:effectLst/>
                <a:latin typeface="Calibri"/>
                <a:ea typeface="Calibri"/>
                <a:cs typeface="Calibri"/>
                <a:sym typeface="Calibri"/>
              </a:rPr>
              <a:t>. </a:t>
            </a:r>
            <a:endParaRPr lang="en-US" sz="1200" b="0" i="0" u="none" strike="noStrike" kern="1200" cap="none" dirty="0">
              <a:solidFill>
                <a:schemeClr val="dk1"/>
              </a:solidFill>
              <a:effectLst/>
              <a:latin typeface="Calibri"/>
              <a:ea typeface="Calibri"/>
              <a:cs typeface="Calibri"/>
              <a:sym typeface="Calibri"/>
            </a:endParaRPr>
          </a:p>
          <a:p>
            <a:pPr>
              <a:buFont typeface="Arial" panose="020B0604020202020204" pitchFamily="34" charset="0"/>
              <a:buChar char="•"/>
            </a:pPr>
            <a:r>
              <a:rPr lang="en-ZA" sz="1200" b="0" i="0" u="none" strike="noStrike" kern="1200" cap="none" dirty="0">
                <a:solidFill>
                  <a:schemeClr val="dk1"/>
                </a:solidFill>
                <a:effectLst/>
                <a:latin typeface="Calibri"/>
                <a:ea typeface="Calibri"/>
                <a:cs typeface="Calibri"/>
                <a:sym typeface="Calibri"/>
              </a:rPr>
              <a:t>Additionally, in some instances (more so at baseline than </a:t>
            </a:r>
            <a:r>
              <a:rPr lang="en-ZA" sz="1200" b="0" i="0" u="none" strike="noStrike" kern="1200" cap="none" dirty="0" err="1">
                <a:solidFill>
                  <a:schemeClr val="dk1"/>
                </a:solidFill>
                <a:effectLst/>
                <a:latin typeface="Calibri"/>
                <a:ea typeface="Calibri"/>
                <a:cs typeface="Calibri"/>
                <a:sym typeface="Calibri"/>
              </a:rPr>
              <a:t>endline</a:t>
            </a:r>
            <a:r>
              <a:rPr lang="en-ZA" sz="1200" b="0" i="0" u="none" strike="noStrike" kern="1200" cap="none" dirty="0">
                <a:solidFill>
                  <a:schemeClr val="dk1"/>
                </a:solidFill>
                <a:effectLst/>
                <a:latin typeface="Calibri"/>
                <a:ea typeface="Calibri"/>
                <a:cs typeface="Calibri"/>
                <a:sym typeface="Calibri"/>
              </a:rPr>
              <a:t>), teacher/practitioners did not clearly explain or model the group activities for the learners, and lessons ended abruptly without a conclusion. </a:t>
            </a:r>
            <a:endParaRPr lang="en-Z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26</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2160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cap="none" dirty="0">
                <a:solidFill>
                  <a:schemeClr val="dk1"/>
                </a:solidFill>
                <a:effectLst/>
                <a:latin typeface="Calibri"/>
                <a:ea typeface="Calibri"/>
                <a:cs typeface="Calibri"/>
                <a:sym typeface="Calibri"/>
              </a:rPr>
              <a:t>Fieldworkers rated the extent to which these principles were evident in the lessons which they observed using a five-point scale. The baseline and </a:t>
            </a:r>
            <a:r>
              <a:rPr lang="en-GB" sz="1200" b="0" i="0" u="none" strike="noStrike" kern="1200" cap="none" dirty="0" err="1">
                <a:solidFill>
                  <a:schemeClr val="dk1"/>
                </a:solidFill>
                <a:effectLst/>
                <a:latin typeface="Calibri"/>
                <a:ea typeface="Calibri"/>
                <a:cs typeface="Calibri"/>
                <a:sym typeface="Calibri"/>
              </a:rPr>
              <a:t>endline</a:t>
            </a:r>
            <a:r>
              <a:rPr lang="en-GB" sz="1200" b="0" i="0" u="none" strike="noStrike" kern="1200" cap="none" dirty="0">
                <a:solidFill>
                  <a:schemeClr val="dk1"/>
                </a:solidFill>
                <a:effectLst/>
                <a:latin typeface="Calibri"/>
                <a:ea typeface="Calibri"/>
                <a:cs typeface="Calibri"/>
                <a:sym typeface="Calibri"/>
              </a:rPr>
              <a:t> ratings per teacher/practitioner are displayed. </a:t>
            </a:r>
          </a:p>
          <a:p>
            <a:r>
              <a:rPr lang="en-GB" sz="1200" b="0" i="0" u="none" strike="noStrike" kern="1200" cap="none" dirty="0">
                <a:solidFill>
                  <a:schemeClr val="dk1"/>
                </a:solidFill>
                <a:effectLst/>
                <a:latin typeface="Calibri"/>
                <a:ea typeface="Calibri"/>
                <a:cs typeface="Calibri"/>
                <a:sym typeface="Calibri"/>
              </a:rPr>
              <a:t>The highest ratings were given for inclusivity and activity, followed by practice, whilst the lowest were given for level. </a:t>
            </a:r>
          </a:p>
          <a:p>
            <a:r>
              <a:rPr lang="en-GB" sz="1200" b="0" i="0" u="none" strike="noStrike" kern="1200" cap="none" dirty="0">
                <a:solidFill>
                  <a:schemeClr val="dk1"/>
                </a:solidFill>
                <a:effectLst/>
                <a:latin typeface="Calibri"/>
                <a:ea typeface="Calibri"/>
                <a:cs typeface="Calibri"/>
                <a:sym typeface="Calibri"/>
              </a:rPr>
              <a:t>Some teacher/practitioners were better than others at teaching in a context which is meaningful for learners. </a:t>
            </a:r>
          </a:p>
          <a:p>
            <a:r>
              <a:rPr lang="en-GB" sz="1200" b="0" i="0" u="none" strike="noStrike" kern="1200" cap="none" dirty="0">
                <a:solidFill>
                  <a:schemeClr val="dk1"/>
                </a:solidFill>
                <a:effectLst/>
                <a:latin typeface="Calibri"/>
                <a:ea typeface="Calibri"/>
                <a:cs typeface="Calibri"/>
                <a:sym typeface="Calibri"/>
              </a:rPr>
              <a:t>There were very small differences overall in the average baseline and </a:t>
            </a:r>
            <a:r>
              <a:rPr lang="en-GB" sz="1200" b="0" i="0" u="none" strike="noStrike" kern="1200" cap="none" dirty="0" err="1">
                <a:solidFill>
                  <a:schemeClr val="dk1"/>
                </a:solidFill>
                <a:effectLst/>
                <a:latin typeface="Calibri"/>
                <a:ea typeface="Calibri"/>
                <a:cs typeface="Calibri"/>
                <a:sym typeface="Calibri"/>
              </a:rPr>
              <a:t>endline</a:t>
            </a:r>
            <a:r>
              <a:rPr lang="en-GB" sz="1200" b="0" i="0" u="none" strike="noStrike" kern="1200" cap="none" dirty="0">
                <a:solidFill>
                  <a:schemeClr val="dk1"/>
                </a:solidFill>
                <a:effectLst/>
                <a:latin typeface="Calibri"/>
                <a:ea typeface="Calibri"/>
                <a:cs typeface="Calibri"/>
                <a:sym typeface="Calibri"/>
              </a:rPr>
              <a:t> ratings of the R-Maths principles; guidance, interaction and context remained the same; inclusivity and, interaction declined slightly; and practice and level improved slightly. </a:t>
            </a:r>
            <a:endParaRPr lang="en-US" sz="1200" b="0" i="0" u="none" strike="noStrike" kern="1200" cap="none" dirty="0">
              <a:solidFill>
                <a:schemeClr val="dk1"/>
              </a:solidFill>
              <a:effectLst/>
              <a:latin typeface="Calibri"/>
              <a:ea typeface="Calibri"/>
              <a:cs typeface="Calibri"/>
              <a:sym typeface="Calibri"/>
            </a:endParaRPr>
          </a:p>
          <a:p>
            <a:r>
              <a:rPr lang="en-GB" sz="1200" b="0" i="0" u="none" strike="noStrike" kern="1200" cap="none" dirty="0">
                <a:solidFill>
                  <a:schemeClr val="dk1"/>
                </a:solidFill>
                <a:effectLst/>
                <a:latin typeface="Calibri"/>
                <a:ea typeface="Calibri"/>
                <a:cs typeface="Calibri"/>
                <a:sym typeface="Calibri"/>
              </a:rPr>
              <a:t>1 = not at all, 2 = to a limited extent, 3=somewhat, 4=most of the time, 5=extensively.</a:t>
            </a:r>
            <a:endParaRPr lang="en-US" sz="1200" b="0" i="0" u="none" strike="noStrike" kern="1200" cap="none" dirty="0">
              <a:solidFill>
                <a:schemeClr val="dk1"/>
              </a:solidFill>
              <a:effectLst/>
              <a:latin typeface="Calibri"/>
              <a:ea typeface="Calibri"/>
              <a:cs typeface="Calibri"/>
              <a:sym typeface="Calibri"/>
            </a:endParaRPr>
          </a:p>
          <a:p>
            <a:r>
              <a:rPr lang="en-GB" sz="1200" b="0" i="0" u="none" strike="noStrike" kern="1200" cap="none" dirty="0">
                <a:solidFill>
                  <a:schemeClr val="dk1"/>
                </a:solidFill>
                <a:effectLst/>
                <a:latin typeface="Calibri"/>
                <a:ea typeface="Calibri"/>
                <a:cs typeface="Calibri"/>
                <a:sym typeface="Calibri"/>
              </a:rPr>
              <a:t>The findings must be interpreted keeping in mind that the ratings were derived from the observation of just one Mathematics lesson at baseline and another at </a:t>
            </a:r>
            <a:r>
              <a:rPr lang="en-GB" sz="1200" b="0" i="0" u="none" strike="noStrike" kern="1200" cap="none" dirty="0" err="1">
                <a:solidFill>
                  <a:schemeClr val="dk1"/>
                </a:solidFill>
                <a:effectLst/>
                <a:latin typeface="Calibri"/>
                <a:ea typeface="Calibri"/>
                <a:cs typeface="Calibri"/>
                <a:sym typeface="Calibri"/>
              </a:rPr>
              <a:t>endline</a:t>
            </a:r>
            <a:r>
              <a:rPr lang="en-GB" sz="1200" b="0" i="0" u="none" strike="noStrike" kern="1200" cap="none" dirty="0">
                <a:solidFill>
                  <a:schemeClr val="dk1"/>
                </a:solidFill>
                <a:effectLst/>
                <a:latin typeface="Calibri"/>
                <a:ea typeface="Calibri"/>
                <a:cs typeface="Calibri"/>
                <a:sym typeface="Calibri"/>
              </a:rPr>
              <a:t>. </a:t>
            </a:r>
            <a:endParaRPr lang="en-US" sz="1200" b="0" i="0" u="none" strike="noStrike" kern="1200" cap="none" dirty="0">
              <a:solidFill>
                <a:schemeClr val="dk1"/>
              </a:solidFill>
              <a:effectLst/>
              <a:latin typeface="Calibri"/>
              <a:ea typeface="Calibri"/>
              <a:cs typeface="Calibri"/>
              <a:sym typeface="Calibri"/>
            </a:endParaRPr>
          </a:p>
          <a:p>
            <a:r>
              <a:rPr lang="en-GB" sz="1200" b="0" i="0" u="none" strike="noStrike" kern="1200" cap="none" dirty="0">
                <a:solidFill>
                  <a:schemeClr val="dk1"/>
                </a:solidFill>
                <a:effectLst/>
                <a:latin typeface="Calibri"/>
                <a:ea typeface="Calibri"/>
                <a:cs typeface="Calibri"/>
                <a:sym typeface="Calibri"/>
              </a:rPr>
              <a:t> </a:t>
            </a:r>
            <a:endParaRPr lang="en-US" sz="1200" b="0" i="0" u="none" strike="noStrike" kern="1200" cap="none" dirty="0">
              <a:solidFill>
                <a:schemeClr val="dk1"/>
              </a:solidFill>
              <a:effectLst/>
              <a:latin typeface="Calibri"/>
              <a:ea typeface="Calibri"/>
              <a:cs typeface="Calibri"/>
              <a:sym typeface="Calibri"/>
            </a:endParaRPr>
          </a:p>
          <a:p>
            <a:endParaRPr lang="en-US" b="1"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27</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2930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cap="none" dirty="0">
                <a:solidFill>
                  <a:schemeClr val="dk1"/>
                </a:solidFill>
                <a:effectLst/>
                <a:latin typeface="Calibri"/>
                <a:ea typeface="Calibri"/>
                <a:cs typeface="Calibri"/>
                <a:sym typeface="Calibri"/>
              </a:rPr>
              <a:t>At baseline, limited support was provided to the Grade R teacher/practitioners by the FP </a:t>
            </a:r>
            <a:r>
              <a:rPr lang="en-GB" sz="1200" b="0" i="0" u="none" strike="noStrike" kern="1200" cap="none" dirty="0" err="1">
                <a:solidFill>
                  <a:schemeClr val="dk1"/>
                </a:solidFill>
                <a:effectLst/>
                <a:latin typeface="Calibri"/>
                <a:ea typeface="Calibri"/>
                <a:cs typeface="Calibri"/>
                <a:sym typeface="Calibri"/>
              </a:rPr>
              <a:t>HoDs</a:t>
            </a:r>
            <a:r>
              <a:rPr lang="en-GB" sz="1200" b="0" i="0" u="none" strike="noStrike" kern="1200" cap="none" dirty="0">
                <a:solidFill>
                  <a:schemeClr val="dk1"/>
                </a:solidFill>
                <a:effectLst/>
                <a:latin typeface="Calibri"/>
                <a:ea typeface="Calibri"/>
                <a:cs typeface="Calibri"/>
                <a:sym typeface="Calibri"/>
              </a:rPr>
              <a:t>. Two schools (schools 1 and 2) did not have </a:t>
            </a:r>
            <a:r>
              <a:rPr lang="en-GB" sz="1200" b="0" i="0" u="none" strike="noStrike" kern="1200" cap="none" dirty="0" err="1">
                <a:solidFill>
                  <a:schemeClr val="dk1"/>
                </a:solidFill>
                <a:effectLst/>
                <a:latin typeface="Calibri"/>
                <a:ea typeface="Calibri"/>
                <a:cs typeface="Calibri"/>
                <a:sym typeface="Calibri"/>
              </a:rPr>
              <a:t>HoDs</a:t>
            </a:r>
            <a:r>
              <a:rPr lang="en-GB" sz="1200" b="0" i="0" u="none" strike="noStrike" kern="1200" cap="none" dirty="0">
                <a:solidFill>
                  <a:schemeClr val="dk1"/>
                </a:solidFill>
                <a:effectLst/>
                <a:latin typeface="Calibri"/>
                <a:ea typeface="Calibri"/>
                <a:cs typeface="Calibri"/>
                <a:sym typeface="Calibri"/>
              </a:rPr>
              <a:t> and two schools (schools 2 and 4) had other arrangements in place to support Grade R teacher/practitioners. In only one school (school 6) was it reported that the </a:t>
            </a:r>
            <a:r>
              <a:rPr lang="en-GB" sz="1200" b="0" i="0" u="none" strike="noStrike" kern="1200" cap="none" dirty="0" err="1">
                <a:solidFill>
                  <a:schemeClr val="dk1"/>
                </a:solidFill>
                <a:effectLst/>
                <a:latin typeface="Calibri"/>
                <a:ea typeface="Calibri"/>
                <a:cs typeface="Calibri"/>
                <a:sym typeface="Calibri"/>
              </a:rPr>
              <a:t>HoD</a:t>
            </a:r>
            <a:r>
              <a:rPr lang="en-GB" sz="1200" b="0" i="0" u="none" strike="noStrike" kern="1200" cap="none" dirty="0">
                <a:solidFill>
                  <a:schemeClr val="dk1"/>
                </a:solidFill>
                <a:effectLst/>
                <a:latin typeface="Calibri"/>
                <a:ea typeface="Calibri"/>
                <a:cs typeface="Calibri"/>
                <a:sym typeface="Calibri"/>
              </a:rPr>
              <a:t> observed Grade R lessons; however, while the </a:t>
            </a:r>
            <a:r>
              <a:rPr lang="en-GB" sz="1200" b="0" i="0" u="none" strike="noStrike" kern="1200" cap="none" dirty="0" err="1">
                <a:solidFill>
                  <a:schemeClr val="dk1"/>
                </a:solidFill>
                <a:effectLst/>
                <a:latin typeface="Calibri"/>
                <a:ea typeface="Calibri"/>
                <a:cs typeface="Calibri"/>
                <a:sym typeface="Calibri"/>
              </a:rPr>
              <a:t>HoD</a:t>
            </a:r>
            <a:r>
              <a:rPr lang="en-GB" sz="1200" b="0" i="0" u="none" strike="noStrike" kern="1200" cap="none" dirty="0">
                <a:solidFill>
                  <a:schemeClr val="dk1"/>
                </a:solidFill>
                <a:effectLst/>
                <a:latin typeface="Calibri"/>
                <a:ea typeface="Calibri"/>
                <a:cs typeface="Calibri"/>
                <a:sym typeface="Calibri"/>
              </a:rPr>
              <a:t> at the school confirmed this, the teacher/practitioner disputed it. A number of the </a:t>
            </a:r>
            <a:r>
              <a:rPr lang="en-GB" sz="1200" b="0" i="0" u="none" strike="noStrike" kern="1200" cap="none" dirty="0" err="1">
                <a:solidFill>
                  <a:schemeClr val="dk1"/>
                </a:solidFill>
                <a:effectLst/>
                <a:latin typeface="Calibri"/>
                <a:ea typeface="Calibri"/>
                <a:cs typeface="Calibri"/>
                <a:sym typeface="Calibri"/>
              </a:rPr>
              <a:t>HoDs</a:t>
            </a:r>
            <a:r>
              <a:rPr lang="en-GB" sz="1200" b="0" i="0" u="none" strike="noStrike" kern="1200" cap="none" dirty="0">
                <a:solidFill>
                  <a:schemeClr val="dk1"/>
                </a:solidFill>
                <a:effectLst/>
                <a:latin typeface="Calibri"/>
                <a:ea typeface="Calibri"/>
                <a:cs typeface="Calibri"/>
                <a:sym typeface="Calibri"/>
              </a:rPr>
              <a:t> who were interviewed at baseline had limited knowledge of the R-Maths Project and felt ill-equipped to support implementation. </a:t>
            </a:r>
            <a:endParaRPr lang="en-US" sz="1200" b="0" i="0" u="none" strike="noStrike" kern="1200" cap="none" dirty="0">
              <a:solidFill>
                <a:schemeClr val="dk1"/>
              </a:solidFill>
              <a:effectLst/>
              <a:latin typeface="Calibri"/>
              <a:ea typeface="Calibri"/>
              <a:cs typeface="Calibri"/>
              <a:sym typeface="Calibri"/>
            </a:endParaRPr>
          </a:p>
          <a:p>
            <a:r>
              <a:rPr lang="en-GB" sz="1200" b="0" i="0" u="none" strike="noStrike" kern="1200" cap="none" dirty="0">
                <a:solidFill>
                  <a:schemeClr val="dk1"/>
                </a:solidFill>
                <a:effectLst/>
                <a:latin typeface="Calibri"/>
                <a:ea typeface="Calibri"/>
                <a:cs typeface="Calibri"/>
                <a:sym typeface="Calibri"/>
              </a:rPr>
              <a:t>The scenario had improved somewhat at </a:t>
            </a:r>
            <a:r>
              <a:rPr lang="en-GB" sz="1200" b="0" i="0" u="none" strike="noStrike" kern="1200" cap="none" dirty="0" err="1">
                <a:solidFill>
                  <a:schemeClr val="dk1"/>
                </a:solidFill>
                <a:effectLst/>
                <a:latin typeface="Calibri"/>
                <a:ea typeface="Calibri"/>
                <a:cs typeface="Calibri"/>
                <a:sym typeface="Calibri"/>
              </a:rPr>
              <a:t>endline</a:t>
            </a:r>
            <a:r>
              <a:rPr lang="en-GB" sz="1200" b="0" i="0" u="none" strike="noStrike" kern="1200" cap="none" dirty="0">
                <a:solidFill>
                  <a:schemeClr val="dk1"/>
                </a:solidFill>
                <a:effectLst/>
                <a:latin typeface="Calibri"/>
                <a:ea typeface="Calibri"/>
                <a:cs typeface="Calibri"/>
                <a:sym typeface="Calibri"/>
              </a:rPr>
              <a:t>. Three </a:t>
            </a:r>
            <a:r>
              <a:rPr lang="en-GB" sz="1200" b="0" i="0" u="none" strike="noStrike" kern="1200" cap="none" dirty="0" err="1">
                <a:solidFill>
                  <a:schemeClr val="dk1"/>
                </a:solidFill>
                <a:effectLst/>
                <a:latin typeface="Calibri"/>
                <a:ea typeface="Calibri"/>
                <a:cs typeface="Calibri"/>
                <a:sym typeface="Calibri"/>
              </a:rPr>
              <a:t>HoDs</a:t>
            </a:r>
            <a:r>
              <a:rPr lang="en-GB" sz="1200" b="0" i="0" u="none" strike="noStrike" kern="1200" cap="none" dirty="0">
                <a:solidFill>
                  <a:schemeClr val="dk1"/>
                </a:solidFill>
                <a:effectLst/>
                <a:latin typeface="Calibri"/>
                <a:ea typeface="Calibri"/>
                <a:cs typeface="Calibri"/>
                <a:sym typeface="Calibri"/>
              </a:rPr>
              <a:t> and one Acting </a:t>
            </a:r>
            <a:r>
              <a:rPr lang="en-GB" sz="1200" b="0" i="0" u="none" strike="noStrike" kern="1200" cap="none" dirty="0" err="1">
                <a:solidFill>
                  <a:schemeClr val="dk1"/>
                </a:solidFill>
                <a:effectLst/>
                <a:latin typeface="Calibri"/>
                <a:ea typeface="Calibri"/>
                <a:cs typeface="Calibri"/>
                <a:sym typeface="Calibri"/>
              </a:rPr>
              <a:t>HoD</a:t>
            </a:r>
            <a:r>
              <a:rPr lang="en-GB" sz="1200" b="0" i="0" u="none" strike="noStrike" kern="1200" cap="none" dirty="0">
                <a:solidFill>
                  <a:schemeClr val="dk1"/>
                </a:solidFill>
                <a:effectLst/>
                <a:latin typeface="Calibri"/>
                <a:ea typeface="Calibri"/>
                <a:cs typeface="Calibri"/>
                <a:sym typeface="Calibri"/>
              </a:rPr>
              <a:t> reported attending the </a:t>
            </a:r>
            <a:r>
              <a:rPr lang="en-GB" sz="1200" b="0" i="0" u="none" strike="noStrike" kern="1200" cap="none" dirty="0" err="1">
                <a:solidFill>
                  <a:schemeClr val="dk1"/>
                </a:solidFill>
                <a:effectLst/>
                <a:latin typeface="Calibri"/>
                <a:ea typeface="Calibri"/>
                <a:cs typeface="Calibri"/>
                <a:sym typeface="Calibri"/>
              </a:rPr>
              <a:t>onboarding</a:t>
            </a:r>
            <a:r>
              <a:rPr lang="en-GB" sz="1200" b="0" i="0" u="none" strike="noStrike" kern="1200" cap="none" dirty="0">
                <a:solidFill>
                  <a:schemeClr val="dk1"/>
                </a:solidFill>
                <a:effectLst/>
                <a:latin typeface="Calibri"/>
                <a:ea typeface="Calibri"/>
                <a:cs typeface="Calibri"/>
                <a:sym typeface="Calibri"/>
              </a:rPr>
              <a:t> workshop organised by the WCED to inform principals and </a:t>
            </a:r>
            <a:r>
              <a:rPr lang="en-GB" sz="1200" b="0" i="0" u="none" strike="noStrike" kern="1200" cap="none" dirty="0" err="1">
                <a:solidFill>
                  <a:schemeClr val="dk1"/>
                </a:solidFill>
                <a:effectLst/>
                <a:latin typeface="Calibri"/>
                <a:ea typeface="Calibri"/>
                <a:cs typeface="Calibri"/>
                <a:sym typeface="Calibri"/>
              </a:rPr>
              <a:t>HoDs</a:t>
            </a:r>
            <a:r>
              <a:rPr lang="en-GB" sz="1200" b="0" i="0" u="none" strike="noStrike" kern="1200" cap="none" dirty="0">
                <a:solidFill>
                  <a:schemeClr val="dk1"/>
                </a:solidFill>
                <a:effectLst/>
                <a:latin typeface="Calibri"/>
                <a:ea typeface="Calibri"/>
                <a:cs typeface="Calibri"/>
                <a:sym typeface="Calibri"/>
              </a:rPr>
              <a:t> about the R-Maths and ELIT interventions. Increased support was reported to be provided by </a:t>
            </a:r>
            <a:r>
              <a:rPr lang="en-GB" sz="1200" b="0" i="0" u="none" strike="noStrike" kern="1200" cap="none" dirty="0" err="1">
                <a:solidFill>
                  <a:schemeClr val="dk1"/>
                </a:solidFill>
                <a:effectLst/>
                <a:latin typeface="Calibri"/>
                <a:ea typeface="Calibri"/>
                <a:cs typeface="Calibri"/>
                <a:sym typeface="Calibri"/>
              </a:rPr>
              <a:t>HoDs</a:t>
            </a:r>
            <a:r>
              <a:rPr lang="en-GB" sz="1200" b="0" i="0" u="none" strike="noStrike" kern="1200" cap="none" dirty="0">
                <a:solidFill>
                  <a:schemeClr val="dk1"/>
                </a:solidFill>
                <a:effectLst/>
                <a:latin typeface="Calibri"/>
                <a:ea typeface="Calibri"/>
                <a:cs typeface="Calibri"/>
                <a:sym typeface="Calibri"/>
              </a:rPr>
              <a:t> to Grade R teacher/practitioners as follows: </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School 1 – the “mentor” still provided weekly support and now conducted lesson observations;</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School 2 – the acting FP </a:t>
            </a:r>
            <a:r>
              <a:rPr lang="en-GB" sz="1200" b="0" i="0" u="none" strike="noStrike" kern="1200" cap="none" dirty="0" err="1">
                <a:solidFill>
                  <a:schemeClr val="dk1"/>
                </a:solidFill>
                <a:effectLst/>
                <a:latin typeface="Calibri"/>
                <a:ea typeface="Calibri"/>
                <a:cs typeface="Calibri"/>
                <a:sym typeface="Calibri"/>
              </a:rPr>
              <a:t>HoD</a:t>
            </a:r>
            <a:r>
              <a:rPr lang="en-GB" sz="1200" b="0" i="0" u="none" strike="noStrike" kern="1200" cap="none" dirty="0">
                <a:solidFill>
                  <a:schemeClr val="dk1"/>
                </a:solidFill>
                <a:effectLst/>
                <a:latin typeface="Calibri"/>
                <a:ea typeface="Calibri"/>
                <a:cs typeface="Calibri"/>
                <a:sym typeface="Calibri"/>
              </a:rPr>
              <a:t> who previously did not provide any support now provided weekly support and conducted monthly lesson observation; </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School 3 – views were mixed as to the support provided by the </a:t>
            </a:r>
            <a:r>
              <a:rPr lang="en-GB" sz="1200" b="0" i="0" u="none" strike="noStrike" kern="1200" cap="none" dirty="0" err="1">
                <a:solidFill>
                  <a:schemeClr val="dk1"/>
                </a:solidFill>
                <a:effectLst/>
                <a:latin typeface="Calibri"/>
                <a:ea typeface="Calibri"/>
                <a:cs typeface="Calibri"/>
                <a:sym typeface="Calibri"/>
              </a:rPr>
              <a:t>HoD</a:t>
            </a:r>
            <a:r>
              <a:rPr lang="en-GB" sz="1200" b="0" i="0" u="none" strike="noStrike" kern="1200" cap="none" dirty="0">
                <a:solidFill>
                  <a:schemeClr val="dk1"/>
                </a:solidFill>
                <a:effectLst/>
                <a:latin typeface="Calibri"/>
                <a:ea typeface="Calibri"/>
                <a:cs typeface="Calibri"/>
                <a:sym typeface="Calibri"/>
              </a:rPr>
              <a:t> and the support did not include lesson observations;</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School 4 – the </a:t>
            </a:r>
            <a:r>
              <a:rPr lang="en-GB" sz="1200" b="0" i="0" u="none" strike="noStrike" kern="1200" cap="none" dirty="0" err="1">
                <a:solidFill>
                  <a:schemeClr val="dk1"/>
                </a:solidFill>
                <a:effectLst/>
                <a:latin typeface="Calibri"/>
                <a:ea typeface="Calibri"/>
                <a:cs typeface="Calibri"/>
                <a:sym typeface="Calibri"/>
              </a:rPr>
              <a:t>HoD</a:t>
            </a:r>
            <a:r>
              <a:rPr lang="en-GB" sz="1200" b="0" i="0" u="none" strike="noStrike" kern="1200" cap="none" dirty="0">
                <a:solidFill>
                  <a:schemeClr val="dk1"/>
                </a:solidFill>
                <a:effectLst/>
                <a:latin typeface="Calibri"/>
                <a:ea typeface="Calibri"/>
                <a:cs typeface="Calibri"/>
                <a:sym typeface="Calibri"/>
              </a:rPr>
              <a:t> was reported to provide weekly support (an improvement on the minimal support reported at baseline) and conduct lesson observations termly;</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School 5 – the </a:t>
            </a:r>
            <a:r>
              <a:rPr lang="en-GB" sz="1200" b="0" i="0" u="none" strike="noStrike" kern="1200" cap="none" dirty="0" err="1">
                <a:solidFill>
                  <a:schemeClr val="dk1"/>
                </a:solidFill>
                <a:effectLst/>
                <a:latin typeface="Calibri"/>
                <a:ea typeface="Calibri"/>
                <a:cs typeface="Calibri"/>
                <a:sym typeface="Calibri"/>
              </a:rPr>
              <a:t>HoD</a:t>
            </a:r>
            <a:r>
              <a:rPr lang="en-GB" sz="1200" b="0" i="0" u="none" strike="noStrike" kern="1200" cap="none" dirty="0">
                <a:solidFill>
                  <a:schemeClr val="dk1"/>
                </a:solidFill>
                <a:effectLst/>
                <a:latin typeface="Calibri"/>
                <a:ea typeface="Calibri"/>
                <a:cs typeface="Calibri"/>
                <a:sym typeface="Calibri"/>
              </a:rPr>
              <a:t> provided weekly support (as reported previously) but now also conducted lessons observations (monthly-termly);</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School 6 </a:t>
            </a:r>
            <a:r>
              <a:rPr lang="en-GB" sz="1200" b="0" i="0" u="none" strike="noStrike" kern="1200" cap="none" dirty="0">
                <a:solidFill>
                  <a:schemeClr val="dk1"/>
                </a:solidFill>
                <a:effectLst/>
                <a:latin typeface="Calibri"/>
                <a:ea typeface="Calibri"/>
                <a:cs typeface="Calibri"/>
                <a:sym typeface="Symbol"/>
              </a:rPr>
              <a:t></a:t>
            </a:r>
            <a:r>
              <a:rPr lang="en-GB" sz="1200" b="0" i="0" u="none" strike="noStrike" kern="1200" cap="none" dirty="0">
                <a:solidFill>
                  <a:schemeClr val="dk1"/>
                </a:solidFill>
                <a:effectLst/>
                <a:latin typeface="Calibri"/>
                <a:ea typeface="Calibri"/>
                <a:cs typeface="Calibri"/>
                <a:sym typeface="Calibri"/>
              </a:rPr>
              <a:t> the </a:t>
            </a:r>
            <a:r>
              <a:rPr lang="en-GB" sz="1200" b="0" i="0" u="none" strike="noStrike" kern="1200" cap="none" dirty="0" err="1">
                <a:solidFill>
                  <a:schemeClr val="dk1"/>
                </a:solidFill>
                <a:effectLst/>
                <a:latin typeface="Calibri"/>
                <a:ea typeface="Calibri"/>
                <a:cs typeface="Calibri"/>
                <a:sym typeface="Calibri"/>
              </a:rPr>
              <a:t>HoD</a:t>
            </a:r>
            <a:r>
              <a:rPr lang="en-GB" sz="1200" b="0" i="0" u="none" strike="noStrike" kern="1200" cap="none" dirty="0">
                <a:solidFill>
                  <a:schemeClr val="dk1"/>
                </a:solidFill>
                <a:effectLst/>
                <a:latin typeface="Calibri"/>
                <a:ea typeface="Calibri"/>
                <a:cs typeface="Calibri"/>
                <a:sym typeface="Calibri"/>
              </a:rPr>
              <a:t> provided monthly-termly support (more than was previously reported) and has promised to conduct classroom observations and check implementation now that she has been trained. </a:t>
            </a:r>
            <a:endParaRPr lang="en-US" sz="1200" b="0" i="0" u="none" strike="noStrike" kern="1200" cap="none" dirty="0">
              <a:solidFill>
                <a:schemeClr val="dk1"/>
              </a:solidFill>
              <a:effectLst/>
              <a:latin typeface="Calibri"/>
              <a:ea typeface="Calibri"/>
              <a:cs typeface="Calibri"/>
              <a:sym typeface="Calibri"/>
            </a:endParaRPr>
          </a:p>
          <a:p>
            <a:r>
              <a:rPr lang="en-GB" sz="1200" b="0" i="0" u="none" strike="noStrike" kern="1200" cap="none" dirty="0">
                <a:solidFill>
                  <a:schemeClr val="dk1"/>
                </a:solidFill>
                <a:effectLst/>
                <a:latin typeface="Calibri"/>
                <a:ea typeface="Calibri"/>
                <a:cs typeface="Calibri"/>
                <a:sym typeface="Calibri"/>
              </a:rPr>
              <a:t>The FP Subject Advisors who were interviewed had varied numbers of schools and teacher/practitioners to support. The case study districts where the evaluation was conducted had one ECD specialist FP Subject Advisor per district who supported all ECD sites (including Grade R classes) in the district and FP Subject Advisors who supported Grades R-3 in a smaller number of schools in a specific geographic area. Providing support to Grade R was a relatively new mandate for FP Subject Advisors.</a:t>
            </a:r>
            <a:endParaRPr lang="en-US" sz="1200" b="0" i="0" u="none" strike="noStrike" kern="1200" cap="none" dirty="0">
              <a:solidFill>
                <a:schemeClr val="dk1"/>
              </a:solidFill>
              <a:effectLst/>
              <a:latin typeface="Calibri"/>
              <a:ea typeface="Calibri"/>
              <a:cs typeface="Calibri"/>
              <a:sym typeface="Calibri"/>
            </a:endParaRPr>
          </a:p>
          <a:p>
            <a:r>
              <a:rPr lang="en-GB" sz="1200" b="0" i="0" u="none" strike="noStrike" kern="1200" cap="none" dirty="0">
                <a:solidFill>
                  <a:schemeClr val="dk1"/>
                </a:solidFill>
                <a:effectLst/>
                <a:latin typeface="Calibri"/>
                <a:ea typeface="Calibri"/>
                <a:cs typeface="Calibri"/>
                <a:sym typeface="Calibri"/>
              </a:rPr>
              <a:t>At baseline, one school reported that the FP Subject Advisors focused on the FP and did not support Grade R. School stakeholders by-and-large valued the (limited) support they received from FP Subject Advisors highly. Only one of the schools (school 6) reported that FP Subject Advisors conducted classroom visits to support Grade R. </a:t>
            </a:r>
            <a:endParaRPr lang="en-US" sz="1200" b="0" i="0" u="none" strike="noStrike" kern="1200" cap="none" dirty="0">
              <a:solidFill>
                <a:schemeClr val="dk1"/>
              </a:solidFill>
              <a:effectLst/>
              <a:latin typeface="Calibri"/>
              <a:ea typeface="Calibri"/>
              <a:cs typeface="Calibri"/>
              <a:sym typeface="Calibri"/>
            </a:endParaRPr>
          </a:p>
          <a:p>
            <a:r>
              <a:rPr lang="en-GB" sz="1200" b="0" i="0" u="none" strike="noStrike" kern="1200" cap="none" dirty="0">
                <a:solidFill>
                  <a:schemeClr val="dk1"/>
                </a:solidFill>
                <a:effectLst/>
                <a:latin typeface="Calibri"/>
                <a:ea typeface="Calibri"/>
                <a:cs typeface="Calibri"/>
                <a:sym typeface="Calibri"/>
              </a:rPr>
              <a:t>Due to the small size of the school and provision not being made for the post. </a:t>
            </a:r>
            <a:endParaRPr lang="en-US" sz="1200" b="0" i="0" u="none" strike="noStrike" kern="1200" cap="none" dirty="0">
              <a:solidFill>
                <a:schemeClr val="dk1"/>
              </a:solidFill>
              <a:effectLst/>
              <a:latin typeface="Calibri"/>
              <a:ea typeface="Calibri"/>
              <a:cs typeface="Calibri"/>
              <a:sym typeface="Calibri"/>
            </a:endParaRPr>
          </a:p>
          <a:p>
            <a:r>
              <a:rPr lang="en-GB" sz="1200" b="0" i="0" u="none" strike="noStrike" kern="1200" cap="none" dirty="0">
                <a:solidFill>
                  <a:schemeClr val="dk1"/>
                </a:solidFill>
                <a:effectLst/>
                <a:latin typeface="Calibri"/>
                <a:ea typeface="Calibri"/>
                <a:cs typeface="Calibri"/>
                <a:sym typeface="Calibri"/>
              </a:rPr>
              <a:t>From School 2, which did not have an FP </a:t>
            </a:r>
            <a:r>
              <a:rPr lang="en-GB" sz="1200" b="0" i="0" u="none" strike="noStrike" kern="1200" cap="none" dirty="0" err="1">
                <a:solidFill>
                  <a:schemeClr val="dk1"/>
                </a:solidFill>
                <a:effectLst/>
                <a:latin typeface="Calibri"/>
                <a:ea typeface="Calibri"/>
                <a:cs typeface="Calibri"/>
                <a:sym typeface="Calibri"/>
              </a:rPr>
              <a:t>HoD</a:t>
            </a:r>
            <a:r>
              <a:rPr lang="en-GB" sz="1200" b="0" i="0" u="none" strike="noStrike" kern="1200" cap="none" dirty="0">
                <a:solidFill>
                  <a:schemeClr val="dk1"/>
                </a:solidFill>
                <a:effectLst/>
                <a:latin typeface="Calibri"/>
                <a:ea typeface="Calibri"/>
                <a:cs typeface="Calibri"/>
                <a:sym typeface="Calibri"/>
              </a:rPr>
              <a:t> post. </a:t>
            </a:r>
            <a:endParaRPr lang="en-US" sz="1200" b="0" i="0" u="none" strike="noStrike" kern="1200" cap="none" dirty="0">
              <a:solidFill>
                <a:schemeClr val="dk1"/>
              </a:solidFill>
              <a:effectLst/>
              <a:latin typeface="Calibri"/>
              <a:ea typeface="Calibri"/>
              <a:cs typeface="Calibri"/>
              <a:sym typeface="Calibri"/>
            </a:endParaRPr>
          </a:p>
          <a:p>
            <a:r>
              <a:rPr lang="en-ZA" sz="1200" b="0" i="0" u="none" strike="noStrike" kern="1200" cap="none" dirty="0">
                <a:solidFill>
                  <a:schemeClr val="dk1"/>
                </a:solidFill>
                <a:effectLst/>
                <a:latin typeface="Calibri"/>
                <a:ea typeface="Calibri"/>
                <a:cs typeface="Calibri"/>
                <a:sym typeface="Calibri"/>
              </a:rPr>
              <a:t>WCED provincial officials reported that this was deliberate, since they believed that the teacher/practitioners needed to become comfortable with R-Maths before being monitored by </a:t>
            </a:r>
            <a:r>
              <a:rPr lang="en-ZA" sz="1200" b="0" i="0" u="none" strike="noStrike" kern="1200" cap="none" dirty="0" err="1">
                <a:solidFill>
                  <a:schemeClr val="dk1"/>
                </a:solidFill>
                <a:effectLst/>
                <a:latin typeface="Calibri"/>
                <a:ea typeface="Calibri"/>
                <a:cs typeface="Calibri"/>
                <a:sym typeface="Calibri"/>
              </a:rPr>
              <a:t>HoDs</a:t>
            </a:r>
            <a:r>
              <a:rPr lang="en-ZA" sz="1200" b="0" i="0" u="none" strike="noStrike" kern="1200" cap="none" dirty="0">
                <a:solidFill>
                  <a:schemeClr val="dk1"/>
                </a:solidFill>
                <a:effectLst/>
                <a:latin typeface="Calibri"/>
                <a:ea typeface="Calibri"/>
                <a:cs typeface="Calibri"/>
                <a:sym typeface="Calibri"/>
              </a:rPr>
              <a:t>, and therefore the </a:t>
            </a:r>
            <a:r>
              <a:rPr lang="en-ZA" sz="1200" b="0" i="0" u="none" strike="noStrike" kern="1200" cap="none" dirty="0" err="1">
                <a:solidFill>
                  <a:schemeClr val="dk1"/>
                </a:solidFill>
                <a:effectLst/>
                <a:latin typeface="Calibri"/>
                <a:ea typeface="Calibri"/>
                <a:cs typeface="Calibri"/>
                <a:sym typeface="Calibri"/>
              </a:rPr>
              <a:t>onboarding</a:t>
            </a:r>
            <a:r>
              <a:rPr lang="en-ZA" sz="1200" b="0" i="0" u="none" strike="noStrike" kern="1200" cap="none" dirty="0">
                <a:solidFill>
                  <a:schemeClr val="dk1"/>
                </a:solidFill>
                <a:effectLst/>
                <a:latin typeface="Calibri"/>
                <a:ea typeface="Calibri"/>
                <a:cs typeface="Calibri"/>
                <a:sym typeface="Calibri"/>
              </a:rPr>
              <a:t> took place in August 2017.</a:t>
            </a:r>
            <a:endParaRPr lang="en-US" sz="1200" b="0" i="0" u="none" strike="noStrike" kern="1200" cap="none" dirty="0">
              <a:solidFill>
                <a:schemeClr val="dk1"/>
              </a:solidFill>
              <a:effectLst/>
              <a:latin typeface="Calibri"/>
              <a:ea typeface="Calibri"/>
              <a:cs typeface="Calibri"/>
              <a:sym typeface="Calibri"/>
            </a:endParaRPr>
          </a:p>
          <a:p>
            <a:endParaRPr lang="en-Z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28</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43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Shape 16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ZA" dirty="0"/>
              <a:t>Attrition from base- to endline due to illness, leaving schools, etc. </a:t>
            </a:r>
          </a:p>
          <a:p>
            <a:pPr marL="0" marR="0" lvl="0" indent="0" algn="l" rtl="0">
              <a:spcBef>
                <a:spcPts val="0"/>
              </a:spcBef>
              <a:spcAft>
                <a:spcPts val="0"/>
              </a:spcAft>
              <a:buNone/>
            </a:pPr>
            <a:endParaRPr lang="en-ZA" dirty="0"/>
          </a:p>
          <a:p>
            <a:pPr marL="0" marR="0" lvl="0" indent="0" algn="l" rtl="0">
              <a:spcBef>
                <a:spcPts val="0"/>
              </a:spcBef>
              <a:spcAft>
                <a:spcPts val="0"/>
              </a:spcAft>
              <a:buNone/>
            </a:pPr>
            <a:r>
              <a:rPr lang="en-ZA" dirty="0"/>
              <a:t>Matched tests mean tests where both base- and endline were written by the same child. </a:t>
            </a:r>
          </a:p>
        </p:txBody>
      </p:sp>
      <p:sp>
        <p:nvSpPr>
          <p:cNvPr id="163" name="Shape 16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3482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Shape 16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ZA" dirty="0"/>
              <a:t>Intervention group improved 19.6pp</a:t>
            </a:r>
          </a:p>
          <a:p>
            <a:pPr marL="0" marR="0" lvl="0" indent="0" algn="l" rtl="0">
              <a:spcBef>
                <a:spcPts val="0"/>
              </a:spcBef>
              <a:spcAft>
                <a:spcPts val="0"/>
              </a:spcAft>
              <a:buNone/>
            </a:pPr>
            <a:r>
              <a:rPr lang="en-ZA" dirty="0"/>
              <a:t>Comparison group improved 20.3pp</a:t>
            </a:r>
          </a:p>
          <a:p>
            <a:pPr marL="0" marR="0" lvl="0" indent="0" algn="l" rtl="0">
              <a:spcBef>
                <a:spcPts val="0"/>
              </a:spcBef>
              <a:spcAft>
                <a:spcPts val="0"/>
              </a:spcAft>
              <a:buNone/>
            </a:pPr>
            <a:endParaRPr lang="en-ZA" dirty="0"/>
          </a:p>
          <a:p>
            <a:pPr marL="0" marR="0" lvl="0" indent="0" algn="l" rtl="0">
              <a:spcBef>
                <a:spcPts val="0"/>
              </a:spcBef>
              <a:spcAft>
                <a:spcPts val="0"/>
              </a:spcAft>
              <a:buNone/>
            </a:pPr>
            <a:r>
              <a:rPr lang="en-ZA" dirty="0"/>
              <a:t>Comparison group improved more than intervention group, but this difference was too small to be significant. </a:t>
            </a:r>
            <a:endParaRPr dirty="0"/>
          </a:p>
        </p:txBody>
      </p:sp>
      <p:sp>
        <p:nvSpPr>
          <p:cNvPr id="163" name="Shape 16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050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If/then statements</a:t>
            </a:r>
          </a:p>
          <a:p>
            <a:endParaRPr lang="en-ZA" dirty="0"/>
          </a:p>
          <a:p>
            <a:r>
              <a:rPr lang="en-ZA" dirty="0"/>
              <a:t>It is important to investigate outcomes and impact at each level, as the intervention is being “cascaded”</a:t>
            </a:r>
            <a:r>
              <a:rPr lang="en-ZA" baseline="0" dirty="0"/>
              <a:t> down to the ultimate beneficiaries i.e. learners. If we do not investigate each of the levels we will not know what happens and why the intervention works or does not work. </a:t>
            </a:r>
            <a:endParaRPr lang="en-ZA"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856696-85D4-4314-94DE-C213185F6001}" type="slidenum">
              <a:rPr kumimoji="0" lang="en-ZA"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ZA"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42449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Shape 16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ZA" dirty="0"/>
              <a:t>Intervention group improved 16.4pp</a:t>
            </a:r>
          </a:p>
          <a:p>
            <a:pPr marL="0" marR="0" lvl="0" indent="0" algn="l" rtl="0">
              <a:spcBef>
                <a:spcPts val="0"/>
              </a:spcBef>
              <a:spcAft>
                <a:spcPts val="0"/>
              </a:spcAft>
              <a:buNone/>
            </a:pPr>
            <a:r>
              <a:rPr lang="en-ZA" dirty="0"/>
              <a:t>Comparison group improved 13.3pp</a:t>
            </a:r>
          </a:p>
          <a:p>
            <a:pPr marL="0" marR="0" lvl="0" indent="0" algn="l" rtl="0">
              <a:spcBef>
                <a:spcPts val="0"/>
              </a:spcBef>
              <a:spcAft>
                <a:spcPts val="0"/>
              </a:spcAft>
              <a:buNone/>
            </a:pPr>
            <a:endParaRPr lang="en-ZA" dirty="0"/>
          </a:p>
          <a:p>
            <a:pPr marL="0" marR="0" lvl="0" indent="0" algn="l" rtl="0">
              <a:spcBef>
                <a:spcPts val="0"/>
              </a:spcBef>
              <a:spcAft>
                <a:spcPts val="0"/>
              </a:spcAft>
              <a:buNone/>
            </a:pPr>
            <a:r>
              <a:rPr lang="en-ZA" dirty="0"/>
              <a:t>Intervention group improved more than comparison group.</a:t>
            </a:r>
          </a:p>
          <a:p>
            <a:pPr marL="0" marR="0" lvl="0" indent="0" algn="l" rtl="0">
              <a:spcBef>
                <a:spcPts val="0"/>
              </a:spcBef>
              <a:spcAft>
                <a:spcPts val="0"/>
              </a:spcAft>
              <a:buNone/>
            </a:pPr>
            <a:r>
              <a:rPr lang="en-ZA" dirty="0"/>
              <a:t>This difference was big enough to be significant, with a small effect (d=0.21)</a:t>
            </a:r>
            <a:endParaRPr dirty="0"/>
          </a:p>
        </p:txBody>
      </p:sp>
      <p:sp>
        <p:nvSpPr>
          <p:cNvPr id="163" name="Shape 16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a:solidFill>
                  <a:schemeClr val="dk1"/>
                </a:solidFill>
                <a:latin typeface="Calibri"/>
                <a:ea typeface="Calibri"/>
                <a:cs typeface="Calibri"/>
                <a:sym typeface="Calibri"/>
              </a:rPr>
              <a:t>31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7330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Shape 16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ZA" sz="1200" b="0" i="0" u="none" strike="noStrike" cap="none" dirty="0">
                <a:solidFill>
                  <a:schemeClr val="dk1"/>
                </a:solidFill>
                <a:latin typeface="Calibri"/>
                <a:ea typeface="Calibri"/>
                <a:cs typeface="Calibri"/>
                <a:sym typeface="Calibri"/>
              </a:rPr>
              <a:t>Set up = what is included in the model</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ZA"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ZA" sz="1200" b="0" i="0" u="none" strike="noStrike" cap="none" dirty="0">
                <a:solidFill>
                  <a:schemeClr val="dk1"/>
                </a:solidFill>
                <a:latin typeface="Calibri"/>
                <a:ea typeface="Calibri"/>
                <a:cs typeface="Calibri"/>
                <a:sym typeface="Calibri"/>
              </a:rPr>
              <a:t>The FACTORS are all potential predictors of performance</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ZA"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ZA" sz="1200" b="0" i="0" u="none" strike="noStrike" cap="none" dirty="0">
                <a:solidFill>
                  <a:schemeClr val="dk1"/>
                </a:solidFill>
                <a:latin typeface="Calibri"/>
                <a:ea typeface="Calibri"/>
                <a:cs typeface="Calibri"/>
                <a:sym typeface="Calibri"/>
              </a:rPr>
              <a:t>The baseline scores are introduced as fixed effects to provide a base from which to measure change</a:t>
            </a:r>
          </a:p>
          <a:p>
            <a:pPr marL="0" marR="0" lvl="0" indent="0" algn="l" rtl="0">
              <a:spcBef>
                <a:spcPts val="0"/>
              </a:spcBef>
              <a:spcAft>
                <a:spcPts val="0"/>
              </a:spcAft>
              <a:buNone/>
            </a:pPr>
            <a:endParaRPr dirty="0"/>
          </a:p>
        </p:txBody>
      </p:sp>
      <p:sp>
        <p:nvSpPr>
          <p:cNvPr id="163" name="Shape 16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a:solidFill>
                  <a:schemeClr val="dk1"/>
                </a:solidFill>
                <a:latin typeface="Calibri"/>
                <a:ea typeface="Calibri"/>
                <a:cs typeface="Calibri"/>
                <a:sym typeface="Calibri"/>
              </a:rPr>
              <a:t>32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7786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Shape 16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163" name="Shape 16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a:solidFill>
                  <a:schemeClr val="dk1"/>
                </a:solidFill>
                <a:latin typeface="Calibri"/>
                <a:ea typeface="Calibri"/>
                <a:cs typeface="Calibri"/>
                <a:sym typeface="Calibri"/>
              </a:rPr>
              <a:t>33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918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Shape 16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ZA" sz="1200" b="0" i="0" u="none" strike="noStrike" cap="none" dirty="0">
                <a:solidFill>
                  <a:schemeClr val="dk1"/>
                </a:solidFill>
                <a:effectLst/>
                <a:latin typeface="Calibri"/>
                <a:ea typeface="Calibri"/>
                <a:cs typeface="Calibri"/>
                <a:sym typeface="Calibri"/>
              </a:rPr>
              <a:t>Children whose teachers had received the intervention, performed approximately 4.5 to 5.5 percentage points better than children whose teachers were not in the intervention on the Levels identified above, and almost 3 percentage points better on the total test. </a:t>
            </a:r>
            <a:endParaRPr dirty="0"/>
          </a:p>
        </p:txBody>
      </p:sp>
      <p:sp>
        <p:nvSpPr>
          <p:cNvPr id="163" name="Shape 16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a:solidFill>
                  <a:schemeClr val="dk1"/>
                </a:solidFill>
                <a:latin typeface="Calibri"/>
                <a:ea typeface="Calibri"/>
                <a:cs typeface="Calibri"/>
                <a:sym typeface="Calibri"/>
              </a:rPr>
              <a:t>34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4603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Shape 16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ZA" sz="1200" b="0" i="0" u="none" strike="noStrike" cap="none" dirty="0">
                <a:solidFill>
                  <a:schemeClr val="dk1"/>
                </a:solidFill>
                <a:effectLst/>
                <a:latin typeface="Calibri"/>
                <a:ea typeface="Calibri"/>
                <a:cs typeface="Calibri"/>
                <a:sym typeface="Calibri"/>
              </a:rPr>
              <a:t>This refers to 6 months of general child development, and not 6 months of schooling, </a:t>
            </a:r>
            <a:r>
              <a:rPr lang="en-ZA" dirty="0">
                <a:solidFill>
                  <a:schemeClr val="tx1"/>
                </a:solidFill>
              </a:rPr>
              <a:t>since all learners in this study were in Grade R</a:t>
            </a:r>
            <a:endParaRPr lang="en-ZA" sz="1200" dirty="0">
              <a:solidFill>
                <a:schemeClr val="tx1"/>
              </a:solidFill>
            </a:endParaRPr>
          </a:p>
          <a:p>
            <a:pPr marL="0" marR="0" lvl="0" indent="0" algn="l" rtl="0">
              <a:spcBef>
                <a:spcPts val="0"/>
              </a:spcBef>
              <a:spcAft>
                <a:spcPts val="0"/>
              </a:spcAft>
              <a:buNone/>
            </a:pPr>
            <a:endParaRPr lang="en-ZA" sz="1200" b="0" i="0" u="none" strike="noStrike" cap="none" dirty="0">
              <a:solidFill>
                <a:schemeClr val="dk1"/>
              </a:solidFill>
              <a:effectLst/>
              <a:latin typeface="Calibri"/>
              <a:ea typeface="Calibri"/>
              <a:cs typeface="Calibri"/>
              <a:sym typeface="Calibri"/>
            </a:endParaRPr>
          </a:p>
        </p:txBody>
      </p:sp>
      <p:sp>
        <p:nvSpPr>
          <p:cNvPr id="163" name="Shape 16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a:solidFill>
                  <a:schemeClr val="dk1"/>
                </a:solidFill>
                <a:latin typeface="Calibri"/>
                <a:ea typeface="Calibri"/>
                <a:cs typeface="Calibri"/>
                <a:sym typeface="Calibri"/>
              </a:rPr>
              <a:t>35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650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Shape 16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ZA" sz="1200" b="0" i="0" u="none" strike="noStrike" cap="none" dirty="0">
                <a:solidFill>
                  <a:schemeClr val="dk1"/>
                </a:solidFill>
                <a:latin typeface="Calibri"/>
                <a:cs typeface="Calibri"/>
                <a:sym typeface="Calibri"/>
              </a:rPr>
              <a:t>E-lit: </a:t>
            </a:r>
            <a:r>
              <a:rPr lang="en-ZA" sz="1200" b="0" i="0" u="none" strike="noStrike" kern="1200" cap="none" dirty="0">
                <a:solidFill>
                  <a:schemeClr val="dk1"/>
                </a:solidFill>
                <a:effectLst/>
                <a:latin typeface="Calibri"/>
                <a:ea typeface="Calibri"/>
                <a:cs typeface="Calibri"/>
                <a:sym typeface="Calibri"/>
              </a:rPr>
              <a:t>could have given Grade R learners a temporary head start but this learning advantage was not sustained. There was </a:t>
            </a:r>
            <a:r>
              <a:rPr lang="en-ZA" sz="1200" b="1" i="0" u="none" strike="noStrike" kern="1200" cap="none" dirty="0">
                <a:solidFill>
                  <a:schemeClr val="dk1"/>
                </a:solidFill>
                <a:effectLst/>
                <a:latin typeface="Calibri"/>
                <a:ea typeface="Calibri"/>
                <a:cs typeface="Calibri"/>
                <a:sym typeface="Calibri"/>
              </a:rPr>
              <a:t>no lasting impact </a:t>
            </a:r>
            <a:r>
              <a:rPr lang="en-ZA" sz="1200" b="0" i="0" u="none" strike="noStrike" kern="1200" cap="none" dirty="0">
                <a:solidFill>
                  <a:schemeClr val="dk1"/>
                </a:solidFill>
                <a:effectLst/>
                <a:latin typeface="Calibri"/>
                <a:ea typeface="Calibri"/>
                <a:cs typeface="Calibri"/>
                <a:sym typeface="Calibri"/>
              </a:rPr>
              <a:t>beyond Grade R</a:t>
            </a:r>
            <a:br>
              <a:rPr lang="en-ZA" sz="1200" b="0" i="0" u="none" strike="noStrike" kern="1200" cap="none" dirty="0">
                <a:solidFill>
                  <a:schemeClr val="dk1"/>
                </a:solidFill>
                <a:effectLst/>
                <a:latin typeface="Calibri"/>
                <a:ea typeface="Calibri"/>
                <a:cs typeface="Calibri"/>
                <a:sym typeface="Calibri"/>
              </a:rPr>
            </a:br>
            <a:br>
              <a:rPr lang="en-ZA" sz="1200" b="0" i="0" u="none" strike="noStrike" kern="1200" cap="none" dirty="0">
                <a:solidFill>
                  <a:schemeClr val="dk1"/>
                </a:solidFill>
                <a:effectLst/>
                <a:latin typeface="Calibri"/>
                <a:ea typeface="Calibri"/>
                <a:cs typeface="Calibri"/>
                <a:sym typeface="Calibri"/>
              </a:rPr>
            </a:br>
            <a:endParaRPr dirty="0"/>
          </a:p>
        </p:txBody>
      </p:sp>
      <p:sp>
        <p:nvSpPr>
          <p:cNvPr id="163" name="Shape 16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a:solidFill>
                  <a:schemeClr val="dk1"/>
                </a:solidFill>
                <a:latin typeface="Calibri"/>
                <a:ea typeface="Calibri"/>
                <a:cs typeface="Calibri"/>
                <a:sym typeface="Calibri"/>
              </a:rPr>
              <a:t>36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6082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Nature &amp;</a:t>
            </a:r>
            <a:r>
              <a:rPr lang="en-US" b="1" baseline="0" dirty="0"/>
              <a:t> quality of the training &amp; support provided to FP Subject Advisors:</a:t>
            </a:r>
          </a:p>
          <a:p>
            <a:pPr marL="457200" marR="0" indent="-228600" algn="l" defTabSz="914400" rtl="0" eaLnBrk="1" fontAlgn="auto" latinLnBrk="0" hangingPunct="1">
              <a:lnSpc>
                <a:spcPct val="100000"/>
              </a:lnSpc>
              <a:spcBef>
                <a:spcPts val="0"/>
              </a:spcBef>
              <a:spcAft>
                <a:spcPts val="0"/>
              </a:spcAft>
              <a:buClrTx/>
              <a:buSzPts val="1400"/>
              <a:buFont typeface="Arial" pitchFamily="34" charset="0"/>
              <a:buChar char="•"/>
              <a:tabLst/>
              <a:defRPr/>
            </a:pPr>
            <a:r>
              <a:rPr lang="en-GB" sz="1200" b="0" i="0" u="none" strike="noStrike" kern="1200" cap="none" dirty="0">
                <a:solidFill>
                  <a:schemeClr val="dk1"/>
                </a:solidFill>
                <a:effectLst/>
                <a:latin typeface="Calibri"/>
                <a:ea typeface="Calibri"/>
                <a:cs typeface="Calibri"/>
                <a:sym typeface="Calibri"/>
              </a:rPr>
              <a:t>The quality of this training was high, with engaging and knowledgeable SDU facilitators covering the material in a variety of largely interactive ways including the frequent use of concrete apparatus. </a:t>
            </a:r>
            <a:endParaRPr lang="en-US" sz="1200" b="0" i="0" u="none" strike="noStrike" kern="1200" cap="none" dirty="0">
              <a:solidFill>
                <a:schemeClr val="dk1"/>
              </a:solidFill>
              <a:effectLst/>
              <a:latin typeface="Calibri"/>
              <a:ea typeface="Calibri"/>
              <a:cs typeface="Calibri"/>
              <a:sym typeface="Calibri"/>
            </a:endParaRPr>
          </a:p>
          <a:p>
            <a:pPr marL="457200" marR="0" indent="-228600" algn="l" defTabSz="914400" rtl="0" eaLnBrk="1" fontAlgn="auto" latinLnBrk="0" hangingPunct="1">
              <a:lnSpc>
                <a:spcPct val="100000"/>
              </a:lnSpc>
              <a:spcBef>
                <a:spcPts val="0"/>
              </a:spcBef>
              <a:spcAft>
                <a:spcPts val="0"/>
              </a:spcAft>
              <a:buClrTx/>
              <a:buSzPts val="1400"/>
              <a:buFont typeface="Arial" pitchFamily="34" charset="0"/>
              <a:buChar char="•"/>
              <a:tabLst/>
              <a:defRPr/>
            </a:pPr>
            <a:r>
              <a:rPr lang="en-GB" sz="1200" b="0" i="0" u="none" strike="noStrike" kern="1200" cap="none" dirty="0">
                <a:solidFill>
                  <a:schemeClr val="dk1"/>
                </a:solidFill>
                <a:effectLst/>
                <a:latin typeface="Calibri"/>
                <a:ea typeface="Calibri"/>
                <a:cs typeface="Calibri"/>
                <a:sym typeface="Calibri"/>
              </a:rPr>
              <a:t>The FP Subject Advisors also benefitted from dry runs prior to the CTs and block training of the teacher/practitioners and other support provided (such as co-facilitation of CTs, facilitation of CTs in unusual situations and provision of verbal and written explanations). In the two case study districts, an average of 30.6 hours (Urban District 1) and 27.3 hours (Rural District 2) of additional support (i.e. above and beyond the 30 hours of block training and 29 hours of dry run prior to the block training of teacher/practitioners) was provided by the SDU, mostly in the form of CT dry runs. </a:t>
            </a:r>
            <a:endParaRPr lang="en-US" sz="1200" b="0" i="0" u="none" strike="noStrike" kern="1200" cap="none" dirty="0">
              <a:solidFill>
                <a:schemeClr val="dk1"/>
              </a:solidFill>
              <a:effectLst/>
              <a:latin typeface="Calibri"/>
              <a:ea typeface="Calibri"/>
              <a:cs typeface="Calibri"/>
              <a:sym typeface="Calibri"/>
            </a:endParaRPr>
          </a:p>
          <a:p>
            <a:pPr marL="457200" marR="0" indent="-228600" algn="l" defTabSz="914400" rtl="0" eaLnBrk="1" fontAlgn="auto" latinLnBrk="0" hangingPunct="1">
              <a:lnSpc>
                <a:spcPct val="100000"/>
              </a:lnSpc>
              <a:spcBef>
                <a:spcPts val="0"/>
              </a:spcBef>
              <a:spcAft>
                <a:spcPts val="0"/>
              </a:spcAft>
              <a:buClrTx/>
              <a:buSzPts val="1400"/>
              <a:buFont typeface="Arial" pitchFamily="34" charset="0"/>
              <a:buChar char="•"/>
              <a:tabLst/>
              <a:defRPr/>
            </a:pPr>
            <a:r>
              <a:rPr lang="en-GB" sz="1200" b="0" i="0" u="none" strike="noStrike" kern="1200" cap="none" dirty="0">
                <a:solidFill>
                  <a:schemeClr val="dk1"/>
                </a:solidFill>
                <a:effectLst/>
                <a:latin typeface="Calibri"/>
                <a:ea typeface="Calibri"/>
                <a:cs typeface="Calibri"/>
                <a:sym typeface="Calibri"/>
              </a:rPr>
              <a:t>The support provided at the dry runs observed by the evaluators was of a high quality, with a good relationship evident between the facilitator and the FP Subject Advisors. However, WCED provincial officials raised concerns about the uneven quality of support provided across districts; it may be that in some cases the facilitators were not as competent as those that the evaluation team observed. </a:t>
            </a:r>
            <a:endParaRPr lang="en-US" sz="1200" b="0" i="0" u="none" strike="noStrike" kern="1200" cap="none" dirty="0">
              <a:solidFill>
                <a:schemeClr val="dk1"/>
              </a:solidFill>
              <a:effectLst/>
              <a:latin typeface="Calibri"/>
              <a:ea typeface="Calibri"/>
              <a:cs typeface="Calibri"/>
              <a:sym typeface="Calibri"/>
            </a:endParaRPr>
          </a:p>
          <a:p>
            <a:pPr marL="228600" marR="0" indent="0" algn="l" defTabSz="914400" rtl="0" eaLnBrk="1" fontAlgn="auto" latinLnBrk="0" hangingPunct="1">
              <a:lnSpc>
                <a:spcPct val="100000"/>
              </a:lnSpc>
              <a:spcBef>
                <a:spcPts val="0"/>
              </a:spcBef>
              <a:spcAft>
                <a:spcPts val="0"/>
              </a:spcAft>
              <a:buClrTx/>
              <a:buSzPts val="1400"/>
              <a:buFont typeface="Arial" pitchFamily="34" charset="0"/>
              <a:buNone/>
              <a:tabLst/>
              <a:defRPr/>
            </a:pPr>
            <a:r>
              <a:rPr lang="en-US" b="1" dirty="0"/>
              <a:t>Nature &amp;</a:t>
            </a:r>
            <a:r>
              <a:rPr lang="en-US" b="1" baseline="0" dirty="0"/>
              <a:t> quality of the training &amp; support provided to Grade R teacher/practitioners:</a:t>
            </a:r>
          </a:p>
          <a:p>
            <a:pPr>
              <a:buFont typeface="Arial" pitchFamily="34" charset="0"/>
              <a:buChar char="•"/>
            </a:pPr>
            <a:r>
              <a:rPr lang="en-GB" sz="1200" b="0" i="0" u="none" strike="noStrike" kern="1200" cap="none" dirty="0">
                <a:solidFill>
                  <a:schemeClr val="dk1"/>
                </a:solidFill>
                <a:effectLst/>
                <a:latin typeface="Calibri"/>
                <a:ea typeface="Calibri"/>
                <a:cs typeface="Calibri"/>
                <a:sym typeface="Calibri"/>
              </a:rPr>
              <a:t>Observation by the evaluation team in different venues in the case study districts showed that the venues used for training and the training itself were of variable quality, although in no case was the venue or training below a satisfactory standard. The same FP Subject Advisors facilitators were observed a number of times, and observers generally reported improvements in the quality of the training provided as the project progressed.</a:t>
            </a:r>
            <a:endParaRPr lang="en-US" sz="1200" b="0" i="0" u="none" strike="noStrike" kern="1200" cap="none" dirty="0">
              <a:solidFill>
                <a:schemeClr val="dk1"/>
              </a:solidFill>
              <a:effectLst/>
              <a:latin typeface="Calibri"/>
              <a:ea typeface="Calibri"/>
              <a:cs typeface="Calibri"/>
              <a:sym typeface="Calibri"/>
            </a:endParaRPr>
          </a:p>
          <a:p>
            <a:pPr>
              <a:buFont typeface="Arial" pitchFamily="34" charset="0"/>
              <a:buChar char="•"/>
            </a:pPr>
            <a:r>
              <a:rPr lang="en-ZA" sz="1200" b="0" i="0" u="none" strike="noStrike" kern="1200" cap="none" dirty="0">
                <a:solidFill>
                  <a:schemeClr val="dk1"/>
                </a:solidFill>
                <a:effectLst/>
                <a:latin typeface="Calibri"/>
                <a:ea typeface="Calibri"/>
                <a:cs typeface="Calibri"/>
                <a:sym typeface="Calibri"/>
              </a:rPr>
              <a:t>The teacher/practitioners received support in between CTs via </a:t>
            </a:r>
            <a:r>
              <a:rPr lang="en-ZA" sz="1200" b="0" i="0" u="none" strike="noStrike" kern="1200" cap="none" dirty="0" err="1">
                <a:solidFill>
                  <a:schemeClr val="dk1"/>
                </a:solidFill>
                <a:effectLst/>
                <a:latin typeface="Calibri"/>
                <a:ea typeface="Calibri"/>
                <a:cs typeface="Calibri"/>
                <a:sym typeface="Calibri"/>
              </a:rPr>
              <a:t>WhatsApp</a:t>
            </a:r>
            <a:r>
              <a:rPr lang="en-ZA" sz="1200" b="0" i="0" u="none" strike="noStrike" kern="1200" cap="none" dirty="0">
                <a:solidFill>
                  <a:schemeClr val="dk1"/>
                </a:solidFill>
                <a:effectLst/>
                <a:latin typeface="Calibri"/>
                <a:ea typeface="Calibri"/>
                <a:cs typeface="Calibri"/>
                <a:sym typeface="Calibri"/>
              </a:rPr>
              <a:t> groups. These were reported to be a good forum for staying in touch with peers, clarifying issues which were unclear, requesting assistance and sharing good practices. The provision of in-classroom support by FP Subject Advisors was limited, due to the number of schools/teacher/practitioners which FP Subject Advisors have to support and their workloads (R-Maths is just one of their responsibilities). </a:t>
            </a:r>
          </a:p>
          <a:p>
            <a:pPr>
              <a:buFont typeface="Arial" pitchFamily="34" charset="0"/>
              <a:buChar char="•"/>
            </a:pPr>
            <a:r>
              <a:rPr lang="en-ZA" sz="1200" b="0" i="0" u="none" strike="noStrike" kern="1200" cap="none" dirty="0">
                <a:solidFill>
                  <a:schemeClr val="dk1"/>
                </a:solidFill>
                <a:effectLst/>
                <a:latin typeface="Calibri"/>
                <a:ea typeface="Calibri"/>
                <a:cs typeface="Calibri"/>
                <a:sym typeface="Calibri"/>
              </a:rPr>
              <a:t>Teachers/practitioners received limited support to implement at school level, and this was an issue, particularly for teacher/practitioners who were the only Grade R teacher/practitioner at a school. From the case study findings, there is evidence that support provided to Grade R teacher/practitioners by FP Subject Advisors and FP </a:t>
            </a:r>
            <a:r>
              <a:rPr lang="en-ZA" sz="1200" b="0" i="0" u="none" strike="noStrike" kern="1200" cap="none" dirty="0" err="1">
                <a:solidFill>
                  <a:schemeClr val="dk1"/>
                </a:solidFill>
                <a:effectLst/>
                <a:latin typeface="Calibri"/>
                <a:ea typeface="Calibri"/>
                <a:cs typeface="Calibri"/>
                <a:sym typeface="Calibri"/>
              </a:rPr>
              <a:t>HoDs</a:t>
            </a:r>
            <a:r>
              <a:rPr lang="en-ZA" sz="1200" b="0" i="0" u="none" strike="noStrike" kern="1200" cap="none" dirty="0">
                <a:solidFill>
                  <a:schemeClr val="dk1"/>
                </a:solidFill>
                <a:effectLst/>
                <a:latin typeface="Calibri"/>
                <a:ea typeface="Calibri"/>
                <a:cs typeface="Calibri"/>
                <a:sym typeface="Calibri"/>
              </a:rPr>
              <a:t> increased/improved slightly during the course of 2017. </a:t>
            </a:r>
            <a:endParaRPr lang="en-US" b="1" baseline="0" dirty="0"/>
          </a:p>
          <a:p>
            <a:pPr marL="228600" indent="0">
              <a:buFont typeface="Arial" pitchFamily="34" charset="0"/>
              <a:buNone/>
            </a:pPr>
            <a:endParaRPr lang="en-US" baseline="0"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38</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54955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Tx/>
              <a:buSzPts val="1400"/>
              <a:buFont typeface="Arial" pitchFamily="34" charset="0"/>
              <a:buChar char="•"/>
              <a:tabLst/>
              <a:defRPr/>
            </a:pPr>
            <a:r>
              <a:rPr lang="en-GB" sz="1200" b="0" i="0" u="none" strike="noStrike" kern="1200" cap="none" dirty="0">
                <a:solidFill>
                  <a:schemeClr val="dk1"/>
                </a:solidFill>
                <a:effectLst/>
                <a:latin typeface="Calibri"/>
                <a:ea typeface="Calibri"/>
                <a:cs typeface="Calibri"/>
                <a:sym typeface="Calibri"/>
              </a:rPr>
              <a:t>However, in a number of instances, personalised lesson planning appears to have reduced since the baseline, as teacher/practitioners were treating the Term Activity Guide as a lesson plan (rather than as a framework to build on).   </a:t>
            </a:r>
            <a:endParaRPr lang="en-US" sz="1200" b="0" i="0" u="none" strike="noStrike" kern="1200" cap="none" dirty="0">
              <a:solidFill>
                <a:schemeClr val="dk1"/>
              </a:solidFill>
              <a:effectLst/>
              <a:latin typeface="Calibri"/>
              <a:ea typeface="Calibri"/>
              <a:cs typeface="Calibri"/>
              <a:sym typeface="Calibri"/>
            </a:endParaRPr>
          </a:p>
          <a:p>
            <a:pPr>
              <a:buFont typeface="Arial" pitchFamily="34" charset="0"/>
              <a:buChar char="•"/>
            </a:pPr>
            <a:r>
              <a:rPr lang="en-ZA" dirty="0"/>
              <a:t>Free choice activities were often omitted due to learners not finishing their group activities and lack of time, and a number of teacher/practitioners were not working with a focus group during the small group activities.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39</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73441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(specifically, level – from a low base </a:t>
            </a:r>
            <a:r>
              <a:rPr lang="en-ZA" dirty="0">
                <a:sym typeface="Symbol"/>
              </a:rPr>
              <a:t></a:t>
            </a:r>
            <a:r>
              <a:rPr lang="en-ZA" dirty="0"/>
              <a:t> and practice), but the application of level, guidance and interaction remained limited</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40</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15145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41</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0136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Shape 16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ZA" dirty="0"/>
              <a:t>8 process evaluation questions</a:t>
            </a:r>
          </a:p>
          <a:p>
            <a:pPr marL="0" marR="0" lvl="0" indent="0" algn="l" rtl="0">
              <a:spcBef>
                <a:spcPts val="0"/>
              </a:spcBef>
              <a:spcAft>
                <a:spcPts val="0"/>
              </a:spcAft>
              <a:buNone/>
            </a:pPr>
            <a:r>
              <a:rPr lang="en-ZA" dirty="0"/>
              <a:t>4 outcome/impact evaluation questions</a:t>
            </a:r>
            <a:endParaRPr dirty="0"/>
          </a:p>
        </p:txBody>
      </p:sp>
      <p:sp>
        <p:nvSpPr>
          <p:cNvPr id="163" name="Shape 16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ZA"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62796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Shape 12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ZA" sz="1200" b="0" i="0" u="none" strike="noStrike" cap="none" dirty="0">
                <a:solidFill>
                  <a:schemeClr val="dk1"/>
                </a:solidFill>
                <a:latin typeface="Calibri"/>
                <a:ea typeface="Calibri"/>
                <a:cs typeface="Calibri"/>
                <a:sym typeface="Calibri"/>
              </a:rPr>
              <a:t>Simplified </a:t>
            </a:r>
            <a:r>
              <a:rPr lang="en-ZA" sz="1200" b="0" i="0" u="none" strike="noStrike" cap="none" dirty="0" err="1">
                <a:solidFill>
                  <a:schemeClr val="dk1"/>
                </a:solidFill>
                <a:latin typeface="Calibri"/>
                <a:ea typeface="Calibri"/>
                <a:cs typeface="Calibri"/>
                <a:sym typeface="Calibri"/>
              </a:rPr>
              <a:t>ToC</a:t>
            </a:r>
            <a:r>
              <a:rPr lang="en-ZA" sz="1200" b="0" i="0" u="none" strike="noStrike" cap="none" dirty="0">
                <a:solidFill>
                  <a:schemeClr val="dk1"/>
                </a:solidFill>
                <a:latin typeface="Calibri"/>
                <a:ea typeface="Calibri"/>
                <a:cs typeface="Calibri"/>
                <a:sym typeface="Calibri"/>
              </a:rPr>
              <a:t> – in order to answer the question </a:t>
            </a:r>
            <a:r>
              <a:rPr lang="en-ZA" sz="1200" b="1" i="1" u="none" strike="noStrike" kern="1200" cap="none" dirty="0">
                <a:solidFill>
                  <a:schemeClr val="dk1"/>
                </a:solidFill>
                <a:effectLst/>
                <a:latin typeface="Calibri"/>
                <a:ea typeface="Calibri"/>
                <a:cs typeface="Calibri"/>
                <a:sym typeface="Calibri"/>
              </a:rPr>
              <a:t>Has the project met its intended outcomes outlined in the theory of change and logic model? </a:t>
            </a:r>
            <a:endParaRPr lang="en-US" sz="1200" b="1" i="1" u="none" strike="noStrike" kern="1200" cap="none" dirty="0">
              <a:solidFill>
                <a:schemeClr val="dk1"/>
              </a:solidFill>
              <a:effectLst/>
              <a:latin typeface="Calibri"/>
              <a:ea typeface="Calibri"/>
              <a:cs typeface="Calibri"/>
              <a:sym typeface="Calibri"/>
            </a:endParaRPr>
          </a:p>
          <a:p>
            <a:pPr marL="0" marR="0" lvl="0" indent="0" algn="l" rtl="0">
              <a:spcBef>
                <a:spcPts val="0"/>
              </a:spcBef>
              <a:spcAft>
                <a:spcPts val="0"/>
              </a:spcAft>
              <a:buNone/>
            </a:pPr>
            <a:endParaRPr lang="en-ZA"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ZA" sz="1200" b="0" i="0" u="none" strike="noStrike" cap="none" dirty="0">
                <a:solidFill>
                  <a:schemeClr val="dk1"/>
                </a:solidFill>
                <a:latin typeface="Calibri"/>
                <a:ea typeface="Calibri"/>
                <a:cs typeface="Calibri"/>
                <a:sym typeface="Calibri"/>
              </a:rPr>
              <a:t>Green = achieved</a:t>
            </a:r>
          </a:p>
          <a:p>
            <a:pPr marL="0" marR="0" lvl="0" indent="0" algn="l" rtl="0">
              <a:spcBef>
                <a:spcPts val="0"/>
              </a:spcBef>
              <a:spcAft>
                <a:spcPts val="0"/>
              </a:spcAft>
              <a:buNone/>
            </a:pPr>
            <a:r>
              <a:rPr lang="en-ZA" sz="1200" b="0" i="0" u="none" strike="noStrike" cap="none" dirty="0">
                <a:solidFill>
                  <a:schemeClr val="dk1"/>
                </a:solidFill>
                <a:latin typeface="Calibri"/>
                <a:ea typeface="Calibri"/>
                <a:cs typeface="Calibri"/>
                <a:sym typeface="Calibri"/>
              </a:rPr>
              <a:t>Orange = partially achieved</a:t>
            </a:r>
          </a:p>
          <a:p>
            <a:pPr marL="0" marR="0" lvl="0" indent="0" algn="l" rtl="0">
              <a:spcBef>
                <a:spcPts val="0"/>
              </a:spcBef>
              <a:spcAft>
                <a:spcPts val="0"/>
              </a:spcAft>
              <a:buNone/>
            </a:pPr>
            <a:endParaRPr lang="en-ZA" sz="1200" b="0" i="0" u="none" strike="noStrike" cap="none" dirty="0">
              <a:solidFill>
                <a:schemeClr val="dk1"/>
              </a:solidFill>
              <a:latin typeface="Calibri"/>
              <a:ea typeface="Calibri"/>
              <a:cs typeface="Calibri"/>
              <a:sym typeface="Calibri"/>
            </a:endParaRPr>
          </a:p>
          <a:p>
            <a:r>
              <a:rPr lang="en-GB" sz="1200" b="0" i="0" u="none" strike="noStrike" kern="1200" cap="none" dirty="0">
                <a:solidFill>
                  <a:schemeClr val="dk1"/>
                </a:solidFill>
                <a:effectLst/>
                <a:latin typeface="Calibri"/>
                <a:ea typeface="Calibri"/>
                <a:cs typeface="Calibri"/>
                <a:sym typeface="Calibri"/>
              </a:rPr>
              <a:t>The R-Maths Project had 24 intended outcomes linked to the three objectives. </a:t>
            </a:r>
            <a:endParaRPr lang="en-US" sz="1200" b="0" i="0" u="none" strike="noStrike" kern="1200" cap="none" dirty="0">
              <a:solidFill>
                <a:schemeClr val="dk1"/>
              </a:solidFill>
              <a:effectLst/>
              <a:latin typeface="Calibri"/>
              <a:ea typeface="Calibri"/>
              <a:cs typeface="Calibri"/>
              <a:sym typeface="Calibri"/>
            </a:endParaRPr>
          </a:p>
          <a:p>
            <a:r>
              <a:rPr lang="en-GB" sz="1200" b="1" i="0" u="none" strike="noStrike" kern="1200" cap="none" dirty="0">
                <a:solidFill>
                  <a:schemeClr val="dk1"/>
                </a:solidFill>
                <a:effectLst/>
                <a:latin typeface="Calibri"/>
                <a:ea typeface="Calibri"/>
                <a:cs typeface="Calibri"/>
                <a:sym typeface="Calibri"/>
              </a:rPr>
              <a:t>Four out of six outcomes linked to the first objective (development of resources and training materials) were fully achieved:</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Materials developed for a comprehensive R-Maths Programme, with a distinct focus on development of Mathematical concepts;</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Participating FP Subject Advisors benefit from training by a formal, credible institution;</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Schools and Grade R teacher/practitioners are resourced to implement effective Grade R Mathematics teaching; and</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Grade R Mathematics lessons are energetic and fun.</a:t>
            </a:r>
            <a:endParaRPr lang="en-US" sz="1200" b="0" i="0" u="none" strike="noStrike" kern="1200" cap="none" dirty="0">
              <a:solidFill>
                <a:schemeClr val="dk1"/>
              </a:solidFill>
              <a:effectLst/>
              <a:latin typeface="Calibri"/>
              <a:ea typeface="Calibri"/>
              <a:cs typeface="Calibri"/>
              <a:sym typeface="Calibri"/>
            </a:endParaRPr>
          </a:p>
          <a:p>
            <a:r>
              <a:rPr lang="en-GB" sz="1200" b="0" i="0" u="none" strike="noStrike" kern="1200" cap="none" dirty="0">
                <a:solidFill>
                  <a:schemeClr val="dk1"/>
                </a:solidFill>
                <a:effectLst/>
                <a:latin typeface="Calibri"/>
                <a:ea typeface="Calibri"/>
                <a:cs typeface="Calibri"/>
                <a:sym typeface="Calibri"/>
              </a:rPr>
              <a:t>This outcome was </a:t>
            </a:r>
            <a:r>
              <a:rPr lang="en-GB" sz="1200" b="1" i="0" u="none" strike="noStrike" kern="1200" cap="none" dirty="0">
                <a:solidFill>
                  <a:schemeClr val="dk1"/>
                </a:solidFill>
                <a:effectLst/>
                <a:latin typeface="Calibri"/>
                <a:ea typeface="Calibri"/>
                <a:cs typeface="Calibri"/>
                <a:sym typeface="Calibri"/>
              </a:rPr>
              <a:t>mostly achieved</a:t>
            </a:r>
            <a:r>
              <a:rPr lang="en-GB" sz="1200" b="0" i="0" u="none" strike="noStrike" kern="1200" cap="none" dirty="0">
                <a:solidFill>
                  <a:schemeClr val="dk1"/>
                </a:solidFill>
                <a:effectLst/>
                <a:latin typeface="Calibri"/>
                <a:ea typeface="Calibri"/>
                <a:cs typeface="Calibri"/>
                <a:sym typeface="Calibri"/>
              </a:rPr>
              <a:t>:</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Materials for the R-Maths Programme are accessible in all </a:t>
            </a:r>
            <a:r>
              <a:rPr lang="en-GB" sz="1200" b="0" i="0" u="none" strike="noStrike" kern="1200" cap="none" dirty="0" err="1">
                <a:solidFill>
                  <a:schemeClr val="dk1"/>
                </a:solidFill>
                <a:effectLst/>
                <a:latin typeface="Calibri"/>
                <a:ea typeface="Calibri"/>
                <a:cs typeface="Calibri"/>
                <a:sym typeface="Calibri"/>
              </a:rPr>
              <a:t>LoLTs</a:t>
            </a:r>
            <a:r>
              <a:rPr lang="en-GB" sz="1200" b="0" i="0" u="none" strike="noStrike" kern="1200" cap="none" dirty="0">
                <a:solidFill>
                  <a:schemeClr val="dk1"/>
                </a:solidFill>
                <a:effectLst/>
                <a:latin typeface="Calibri"/>
                <a:ea typeface="Calibri"/>
                <a:cs typeface="Calibri"/>
                <a:sym typeface="Calibri"/>
              </a:rPr>
              <a:t> used in the Western Cape.</a:t>
            </a:r>
            <a:endParaRPr lang="en-US" sz="1200" b="0" i="0" u="none" strike="noStrike" kern="1200" cap="none" dirty="0">
              <a:solidFill>
                <a:schemeClr val="dk1"/>
              </a:solidFill>
              <a:effectLst/>
              <a:latin typeface="Calibri"/>
              <a:ea typeface="Calibri"/>
              <a:cs typeface="Calibri"/>
              <a:sym typeface="Calibri"/>
            </a:endParaRPr>
          </a:p>
          <a:p>
            <a:r>
              <a:rPr lang="en-GB" sz="1200" b="0" i="0" u="none" strike="noStrike" kern="1200" cap="none" dirty="0">
                <a:solidFill>
                  <a:schemeClr val="dk1"/>
                </a:solidFill>
                <a:effectLst/>
                <a:latin typeface="Calibri"/>
                <a:ea typeface="Calibri"/>
                <a:cs typeface="Calibri"/>
                <a:sym typeface="Calibri"/>
              </a:rPr>
              <a:t>The materials were accessible in all </a:t>
            </a:r>
            <a:r>
              <a:rPr lang="en-GB" sz="1200" b="0" i="0" u="none" strike="noStrike" kern="1200" cap="none" dirty="0" err="1">
                <a:solidFill>
                  <a:schemeClr val="dk1"/>
                </a:solidFill>
                <a:effectLst/>
                <a:latin typeface="Calibri"/>
                <a:ea typeface="Calibri"/>
                <a:cs typeface="Calibri"/>
                <a:sym typeface="Calibri"/>
              </a:rPr>
              <a:t>LoLTs</a:t>
            </a:r>
            <a:r>
              <a:rPr lang="en-GB" sz="1200" b="0" i="0" u="none" strike="noStrike" kern="1200" cap="none" dirty="0">
                <a:solidFill>
                  <a:schemeClr val="dk1"/>
                </a:solidFill>
                <a:effectLst/>
                <a:latin typeface="Calibri"/>
                <a:ea typeface="Calibri"/>
                <a:cs typeface="Calibri"/>
                <a:sym typeface="Calibri"/>
              </a:rPr>
              <a:t>, but FP Subject Advisors delivering the training had the resources only in English in the early CTs. If they were facilitating in a language other than English, they should have had the resources in the other language from the start.</a:t>
            </a:r>
            <a:endParaRPr lang="en-US" sz="1200" b="0" i="0" u="none" strike="noStrike" kern="1200" cap="none" dirty="0">
              <a:solidFill>
                <a:schemeClr val="dk1"/>
              </a:solidFill>
              <a:effectLst/>
              <a:latin typeface="Calibri"/>
              <a:ea typeface="Calibri"/>
              <a:cs typeface="Calibri"/>
              <a:sym typeface="Calibri"/>
            </a:endParaRPr>
          </a:p>
          <a:p>
            <a:r>
              <a:rPr lang="en-GB" sz="1200" b="0" i="0" u="none" strike="noStrike" kern="1200" cap="none" dirty="0">
                <a:solidFill>
                  <a:schemeClr val="dk1"/>
                </a:solidFill>
                <a:effectLst/>
                <a:latin typeface="Calibri"/>
                <a:ea typeface="Calibri"/>
                <a:cs typeface="Calibri"/>
                <a:sym typeface="Calibri"/>
              </a:rPr>
              <a:t>This outcome was </a:t>
            </a:r>
            <a:r>
              <a:rPr lang="en-GB" sz="1200" b="1" i="0" u="none" strike="noStrike" kern="1200" cap="none" dirty="0">
                <a:solidFill>
                  <a:schemeClr val="dk1"/>
                </a:solidFill>
                <a:effectLst/>
                <a:latin typeface="Calibri"/>
                <a:ea typeface="Calibri"/>
                <a:cs typeface="Calibri"/>
                <a:sym typeface="Calibri"/>
              </a:rPr>
              <a:t>partially achieved:</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FP Subject Advisors and teacher/practitioners benefit from registration through SACE as part of their CPTD.</a:t>
            </a:r>
            <a:endParaRPr lang="en-US" sz="1200" b="0" i="0" u="none" strike="noStrike" kern="1200" cap="none" dirty="0">
              <a:solidFill>
                <a:schemeClr val="dk1"/>
              </a:solidFill>
              <a:effectLst/>
              <a:latin typeface="Calibri"/>
              <a:ea typeface="Calibri"/>
              <a:cs typeface="Calibri"/>
              <a:sym typeface="Calibri"/>
            </a:endParaRPr>
          </a:p>
          <a:p>
            <a:r>
              <a:rPr lang="en-GB" sz="1200" b="0" i="0" u="none" strike="noStrike" kern="1200" cap="none" dirty="0">
                <a:solidFill>
                  <a:schemeClr val="dk1"/>
                </a:solidFill>
                <a:effectLst/>
                <a:latin typeface="Calibri"/>
                <a:ea typeface="Calibri"/>
                <a:cs typeface="Calibri"/>
                <a:sym typeface="Calibri"/>
              </a:rPr>
              <a:t>The training has been registered with SACE, but only those who are SACE-registered can benefit. Full registration status is awarded to those practitioners with a Grade R teaching diploma and fully-qualified teachers. Those with NQF level 4 but registered for NQF level 5 and those with NQF level 5 receive provisional SACE registration. Thus, there are quite a large number of Grade R teacher/practitioners who do not qualify to benefit from this.</a:t>
            </a:r>
            <a:endParaRPr lang="en-US" sz="1200" b="0" i="0" u="none" strike="noStrike" kern="1200" cap="none" dirty="0">
              <a:solidFill>
                <a:schemeClr val="dk1"/>
              </a:solidFill>
              <a:effectLst/>
              <a:latin typeface="Calibri"/>
              <a:ea typeface="Calibri"/>
              <a:cs typeface="Calibri"/>
              <a:sym typeface="Calibri"/>
            </a:endParaRPr>
          </a:p>
          <a:p>
            <a:r>
              <a:rPr lang="en-GB" sz="1200" b="1" i="0" u="none" strike="noStrike" kern="1200" cap="none" dirty="0">
                <a:solidFill>
                  <a:schemeClr val="dk1"/>
                </a:solidFill>
                <a:effectLst/>
                <a:latin typeface="Calibri"/>
                <a:ea typeface="Calibri"/>
                <a:cs typeface="Calibri"/>
                <a:sym typeface="Calibri"/>
              </a:rPr>
              <a:t>Of the nine outcomes linked to the second objective (capacitation of FP Subject Advisors), three were fully achieved:</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FP Subject Advisors have enhanced confidence to support Grade R Mathematics teaching.</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FP Subject Advisors demonstrate improved content and pedagogic knowledge of early Mathematics.</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FP Subject Advisors act as knowledgeable Grade R Mathematics resource persons for the WCED.</a:t>
            </a:r>
            <a:endParaRPr lang="en-US" sz="1200" b="0" i="0" u="none" strike="noStrike" kern="1200" cap="none" dirty="0">
              <a:solidFill>
                <a:schemeClr val="dk1"/>
              </a:solidFill>
              <a:effectLst/>
              <a:latin typeface="Calibri"/>
              <a:ea typeface="Calibri"/>
              <a:cs typeface="Calibri"/>
              <a:sym typeface="Calibri"/>
            </a:endParaRPr>
          </a:p>
          <a:p>
            <a:r>
              <a:rPr lang="en-GB" sz="1200" b="0" i="0" u="none" strike="noStrike" kern="1200" cap="none" dirty="0">
                <a:solidFill>
                  <a:schemeClr val="dk1"/>
                </a:solidFill>
                <a:effectLst/>
                <a:latin typeface="Calibri"/>
                <a:ea typeface="Calibri"/>
                <a:cs typeface="Calibri"/>
                <a:sym typeface="Calibri"/>
              </a:rPr>
              <a:t>Two were </a:t>
            </a:r>
            <a:r>
              <a:rPr lang="en-GB" sz="1200" b="1" i="0" u="none" strike="noStrike" kern="1200" cap="none" dirty="0">
                <a:solidFill>
                  <a:schemeClr val="dk1"/>
                </a:solidFill>
                <a:effectLst/>
                <a:latin typeface="Calibri"/>
                <a:ea typeface="Calibri"/>
                <a:cs typeface="Calibri"/>
                <a:sym typeface="Calibri"/>
              </a:rPr>
              <a:t>mostly achieved</a:t>
            </a:r>
            <a:r>
              <a:rPr lang="en-GB" sz="1200" b="0" i="0" u="none" strike="noStrike" kern="1200" cap="none" dirty="0">
                <a:solidFill>
                  <a:schemeClr val="dk1"/>
                </a:solidFill>
                <a:effectLst/>
                <a:latin typeface="Calibri"/>
                <a:ea typeface="Calibri"/>
                <a:cs typeface="Calibri"/>
                <a:sym typeface="Calibri"/>
              </a:rPr>
              <a:t>:</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FP Subject Advisors are prepared and capacitated to deliver CTs effectively. </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FP Subject Advisors are prepared and capacitated to provide quality training to teacher/practitioners in Grade R Mathematics.</a:t>
            </a:r>
            <a:endParaRPr lang="en-US" sz="1200" b="0" i="0" u="none" strike="noStrike" kern="1200" cap="none" dirty="0">
              <a:solidFill>
                <a:schemeClr val="dk1"/>
              </a:solidFill>
              <a:effectLst/>
              <a:latin typeface="Calibri"/>
              <a:ea typeface="Calibri"/>
              <a:cs typeface="Calibri"/>
              <a:sym typeface="Calibri"/>
            </a:endParaRPr>
          </a:p>
          <a:p>
            <a:r>
              <a:rPr lang="en-GB" sz="1200" b="0" i="0" u="none" strike="noStrike" kern="1200" cap="none" dirty="0">
                <a:solidFill>
                  <a:schemeClr val="dk1"/>
                </a:solidFill>
                <a:effectLst/>
                <a:latin typeface="Calibri"/>
                <a:ea typeface="Calibri"/>
                <a:cs typeface="Calibri"/>
                <a:sym typeface="Calibri"/>
              </a:rPr>
              <a:t>The above outcomes were mostly achieved in that the quality of the CTs and block training delivered by FP Subject Advisors was mostly good, although it did vary.  </a:t>
            </a:r>
            <a:endParaRPr lang="en-US" sz="1200" b="0" i="0" u="none" strike="noStrike" kern="1200" cap="none" dirty="0">
              <a:solidFill>
                <a:schemeClr val="dk1"/>
              </a:solidFill>
              <a:effectLst/>
              <a:latin typeface="Calibri"/>
              <a:ea typeface="Calibri"/>
              <a:cs typeface="Calibri"/>
              <a:sym typeface="Calibri"/>
            </a:endParaRPr>
          </a:p>
          <a:p>
            <a:r>
              <a:rPr lang="en-GB" sz="1200" b="0" i="0" u="none" strike="noStrike" kern="1200" cap="none" dirty="0">
                <a:solidFill>
                  <a:schemeClr val="dk1"/>
                </a:solidFill>
                <a:effectLst/>
                <a:latin typeface="Calibri"/>
                <a:ea typeface="Calibri"/>
                <a:cs typeface="Calibri"/>
                <a:sym typeface="Calibri"/>
              </a:rPr>
              <a:t>The evaluation did not gather sufficient evidence (due to the limited evaluation scope) to provide an assessment of the following outcomes related to the second objective:</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FP Subject Advisors are able to identify and articulate good Mathematics practice in Grade R.</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FP Subject Advisors can identify aspects of Grade R Mathematics teaching that are working as well as areas for improvement and plan how to sustain and maintain impact going forward.  </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FP Subject Advisors are able to identify and differentiate support needs of schools and teachers/ practitioners.</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FP Subject Advisors provide mentoring to Grade R teacher/practitioners beyond the lifespan of the project.  </a:t>
            </a:r>
            <a:endParaRPr lang="en-US" sz="1200" b="0" i="0" u="none" strike="noStrike" kern="1200" cap="none" dirty="0">
              <a:solidFill>
                <a:schemeClr val="dk1"/>
              </a:solidFill>
              <a:effectLst/>
              <a:latin typeface="Calibri"/>
              <a:ea typeface="Calibri"/>
              <a:cs typeface="Calibri"/>
              <a:sym typeface="Calibri"/>
            </a:endParaRPr>
          </a:p>
          <a:p>
            <a:r>
              <a:rPr lang="en-GB" sz="1200" b="1" i="0" u="none" strike="noStrike" kern="1200" cap="none" dirty="0">
                <a:solidFill>
                  <a:schemeClr val="dk1"/>
                </a:solidFill>
                <a:effectLst/>
                <a:latin typeface="Calibri"/>
                <a:ea typeface="Calibri"/>
                <a:cs typeface="Calibri"/>
                <a:sym typeface="Calibri"/>
              </a:rPr>
              <a:t>Of the 10 outcomes linked to the third objective (capacitation of Grade R teachers), four were fully achieved:</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Grade R teacher/practitioners have improved content and pedagogic knowledge of early Mathematics.</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Grade R teacher/practitioners can interpret and implement the Mathematics curriculum.</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Availability of R-Maths materials in the classroom.</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Use of R-Maths materials in lessons.</a:t>
            </a:r>
            <a:endParaRPr lang="en-US" sz="1200" b="0" i="0" u="none" strike="noStrike" kern="1200" cap="none" dirty="0">
              <a:solidFill>
                <a:schemeClr val="dk1"/>
              </a:solidFill>
              <a:effectLst/>
              <a:latin typeface="Calibri"/>
              <a:ea typeface="Calibri"/>
              <a:cs typeface="Calibri"/>
              <a:sym typeface="Calibri"/>
            </a:endParaRPr>
          </a:p>
          <a:p>
            <a:r>
              <a:rPr lang="en-GB" sz="1200" b="0" i="0" u="none" strike="noStrike" kern="1200" cap="none" dirty="0">
                <a:solidFill>
                  <a:schemeClr val="dk1"/>
                </a:solidFill>
                <a:effectLst/>
                <a:latin typeface="Calibri"/>
                <a:ea typeface="Calibri"/>
                <a:cs typeface="Calibri"/>
                <a:sym typeface="Calibri"/>
              </a:rPr>
              <a:t>The following outcome was </a:t>
            </a:r>
            <a:r>
              <a:rPr lang="en-GB" sz="1200" b="1" i="0" u="none" strike="noStrike" kern="1200" cap="none" dirty="0">
                <a:solidFill>
                  <a:schemeClr val="dk1"/>
                </a:solidFill>
                <a:effectLst/>
                <a:latin typeface="Calibri"/>
                <a:ea typeface="Calibri"/>
                <a:cs typeface="Calibri"/>
                <a:sym typeface="Calibri"/>
              </a:rPr>
              <a:t>mostly achieved</a:t>
            </a:r>
            <a:r>
              <a:rPr lang="en-GB" sz="1200" b="0" i="0" u="none" strike="noStrike" kern="1200" cap="none" dirty="0">
                <a:solidFill>
                  <a:schemeClr val="dk1"/>
                </a:solidFill>
                <a:effectLst/>
                <a:latin typeface="Calibri"/>
                <a:ea typeface="Calibri"/>
                <a:cs typeface="Calibri"/>
                <a:sym typeface="Calibri"/>
              </a:rPr>
              <a:t> (as evidenced in the lessons observed as part of the case studies):</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Grade R Mathematics lessons are energetic and fun.</a:t>
            </a:r>
            <a:endParaRPr lang="en-US" sz="1200" b="0" i="0" u="none" strike="noStrike" kern="1200" cap="none" dirty="0">
              <a:solidFill>
                <a:schemeClr val="dk1"/>
              </a:solidFill>
              <a:effectLst/>
              <a:latin typeface="Calibri"/>
              <a:ea typeface="Calibri"/>
              <a:cs typeface="Calibri"/>
              <a:sym typeface="Calibri"/>
            </a:endParaRPr>
          </a:p>
          <a:p>
            <a:r>
              <a:rPr lang="en-GB" sz="1200" b="0" i="0" u="none" strike="noStrike" kern="1200" cap="none" dirty="0">
                <a:solidFill>
                  <a:schemeClr val="dk1"/>
                </a:solidFill>
                <a:effectLst/>
                <a:latin typeface="Calibri"/>
                <a:ea typeface="Calibri"/>
                <a:cs typeface="Calibri"/>
                <a:sym typeface="Calibri"/>
              </a:rPr>
              <a:t>The following outcome was </a:t>
            </a:r>
            <a:r>
              <a:rPr lang="en-GB" sz="1200" b="1" i="0" u="none" strike="noStrike" kern="1200" cap="none" dirty="0">
                <a:solidFill>
                  <a:schemeClr val="dk1"/>
                </a:solidFill>
                <a:effectLst/>
                <a:latin typeface="Calibri"/>
                <a:ea typeface="Calibri"/>
                <a:cs typeface="Calibri"/>
                <a:sym typeface="Calibri"/>
              </a:rPr>
              <a:t>partially achieved</a:t>
            </a:r>
            <a:r>
              <a:rPr lang="en-GB" sz="1200" b="0" i="0" u="none" strike="noStrike" kern="1200" cap="none" dirty="0">
                <a:solidFill>
                  <a:schemeClr val="dk1"/>
                </a:solidFill>
                <a:effectLst/>
                <a:latin typeface="Calibri"/>
                <a:ea typeface="Calibri"/>
                <a:cs typeface="Calibri"/>
                <a:sym typeface="Calibri"/>
              </a:rPr>
              <a:t>: </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Grade R teacher/practitioners have improved confidence and motivation to teach Mathematics.</a:t>
            </a:r>
            <a:endParaRPr lang="en-US" sz="1200" b="0" i="0" u="none" strike="noStrike" kern="1200" cap="none" dirty="0">
              <a:solidFill>
                <a:schemeClr val="dk1"/>
              </a:solidFill>
              <a:effectLst/>
              <a:latin typeface="Calibri"/>
              <a:ea typeface="Calibri"/>
              <a:cs typeface="Calibri"/>
              <a:sym typeface="Calibri"/>
            </a:endParaRPr>
          </a:p>
          <a:p>
            <a:r>
              <a:rPr lang="en-GB" sz="1200" b="0" i="0" u="none" strike="noStrike" kern="1200" cap="none" dirty="0">
                <a:solidFill>
                  <a:schemeClr val="dk1"/>
                </a:solidFill>
                <a:effectLst/>
                <a:latin typeface="Calibri"/>
                <a:ea typeface="Calibri"/>
                <a:cs typeface="Calibri"/>
                <a:sym typeface="Calibri"/>
              </a:rPr>
              <a:t>The case studies found that teacher/practitioners’ motivation to teach Mathematics had generally increased; but in some instances, their confidence in certain areas of Grade R Mathematics teaching had declined from baseline to </a:t>
            </a:r>
            <a:r>
              <a:rPr lang="en-GB" sz="1200" b="0" i="0" u="none" strike="noStrike" kern="1200" cap="none" dirty="0" err="1">
                <a:solidFill>
                  <a:schemeClr val="dk1"/>
                </a:solidFill>
                <a:effectLst/>
                <a:latin typeface="Calibri"/>
                <a:ea typeface="Calibri"/>
                <a:cs typeface="Calibri"/>
                <a:sym typeface="Calibri"/>
              </a:rPr>
              <a:t>endline</a:t>
            </a:r>
            <a:r>
              <a:rPr lang="en-GB" sz="1200" b="0" i="0" u="none" strike="noStrike" kern="1200" cap="none" dirty="0">
                <a:solidFill>
                  <a:schemeClr val="dk1"/>
                </a:solidFill>
                <a:effectLst/>
                <a:latin typeface="Calibri"/>
                <a:ea typeface="Calibri"/>
                <a:cs typeface="Calibri"/>
                <a:sym typeface="Calibri"/>
              </a:rPr>
              <a:t>.</a:t>
            </a:r>
            <a:endParaRPr lang="en-US" sz="1200" b="0" i="0" u="none" strike="noStrike" kern="1200" cap="none" dirty="0">
              <a:solidFill>
                <a:schemeClr val="dk1"/>
              </a:solidFill>
              <a:effectLst/>
              <a:latin typeface="Calibri"/>
              <a:ea typeface="Calibri"/>
              <a:cs typeface="Calibri"/>
              <a:sym typeface="Calibri"/>
            </a:endParaRPr>
          </a:p>
          <a:p>
            <a:r>
              <a:rPr lang="en-GB" sz="1200" b="0" i="0" u="none" strike="noStrike" kern="1200" cap="none" dirty="0">
                <a:solidFill>
                  <a:schemeClr val="dk1"/>
                </a:solidFill>
                <a:effectLst/>
                <a:latin typeface="Calibri"/>
                <a:ea typeface="Calibri"/>
                <a:cs typeface="Calibri"/>
                <a:sym typeface="Calibri"/>
              </a:rPr>
              <a:t>The achievement of the following teacher/practitioner level outcomes was </a:t>
            </a:r>
            <a:r>
              <a:rPr lang="en-GB" sz="1200" b="1" i="0" u="none" strike="noStrike" kern="1200" cap="none" dirty="0">
                <a:solidFill>
                  <a:schemeClr val="dk1"/>
                </a:solidFill>
                <a:effectLst/>
                <a:latin typeface="Calibri"/>
                <a:ea typeface="Calibri"/>
                <a:cs typeface="Calibri"/>
                <a:sym typeface="Calibri"/>
              </a:rPr>
              <a:t>mixed</a:t>
            </a:r>
            <a:r>
              <a:rPr lang="en-GB" sz="1200" b="0" i="0" u="none" strike="noStrike" kern="1200" cap="none" dirty="0">
                <a:solidFill>
                  <a:schemeClr val="dk1"/>
                </a:solidFill>
                <a:effectLst/>
                <a:latin typeface="Calibri"/>
                <a:ea typeface="Calibri"/>
                <a:cs typeface="Calibri"/>
                <a:sym typeface="Calibri"/>
              </a:rPr>
              <a:t>, based on the results of the case study lesson observations: </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Grade R teacher/practitioners develop and implement appropriate lesson plans.</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Grade R teacher/practitioners apply interactive teaching methods and include the seven principles (context; activity; level; interaction; guidance; inclusivity; and practice) in the classroom.</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Grade R teacher/practitioners can identify aspects of their Grade R Mathematics teaching that are working as well as areas for improvement and plan how to improve their teaching practice going forward. </a:t>
            </a:r>
            <a:endParaRPr lang="en-US" sz="1200" b="0" i="0" u="none" strike="noStrike" kern="1200" cap="none" dirty="0">
              <a:solidFill>
                <a:schemeClr val="dk1"/>
              </a:solidFill>
              <a:effectLst/>
              <a:latin typeface="Calibri"/>
              <a:ea typeface="Calibri"/>
              <a:cs typeface="Calibri"/>
              <a:sym typeface="Calibri"/>
            </a:endParaRPr>
          </a:p>
          <a:p>
            <a:pPr lvl="0"/>
            <a:r>
              <a:rPr lang="en-GB" sz="1200" b="0" i="0" u="none" strike="noStrike" kern="1200" cap="none" dirty="0">
                <a:solidFill>
                  <a:schemeClr val="dk1"/>
                </a:solidFill>
                <a:effectLst/>
                <a:latin typeface="Calibri"/>
                <a:ea typeface="Calibri"/>
                <a:cs typeface="Calibri"/>
                <a:sym typeface="Calibri"/>
              </a:rPr>
              <a:t>The seven principles are effectively applied, resulting in:  good classroom management; focused lessons; learners are actively engaged; integration of play-based learning; mediation between abstract and concrete.</a:t>
            </a:r>
            <a:endParaRPr lang="en-US" sz="1200" b="0" i="0" u="none" strike="noStrike" kern="1200" cap="none" dirty="0">
              <a:solidFill>
                <a:schemeClr val="dk1"/>
              </a:solidFill>
              <a:effectLst/>
              <a:latin typeface="Calibri"/>
              <a:ea typeface="Calibri"/>
              <a:cs typeface="Calibri"/>
              <a:sym typeface="Calibri"/>
            </a:endParaRPr>
          </a:p>
          <a:p>
            <a:r>
              <a:rPr lang="en-ZA" sz="1200" b="0" i="0" u="none" strike="noStrike" kern="1200" cap="none" dirty="0">
                <a:solidFill>
                  <a:schemeClr val="dk1"/>
                </a:solidFill>
                <a:effectLst/>
                <a:latin typeface="Calibri"/>
                <a:ea typeface="Calibri"/>
                <a:cs typeface="Calibri"/>
                <a:sym typeface="Calibri"/>
              </a:rPr>
              <a:t>The lessons which were observed were energetic and fun to varying degrees. More detail can be found in the case study reports.</a:t>
            </a:r>
            <a:endParaRPr lang="en-US" sz="1200" b="0" i="0" u="none" strike="noStrike" kern="1200" cap="none" dirty="0">
              <a:solidFill>
                <a:schemeClr val="dk1"/>
              </a:solidFill>
              <a:effectLst/>
              <a:latin typeface="Calibri"/>
              <a:ea typeface="Calibri"/>
              <a:cs typeface="Calibri"/>
              <a:sym typeface="Calibri"/>
            </a:endParaRPr>
          </a:p>
          <a:p>
            <a:r>
              <a:rPr lang="en-GB" sz="1200" b="0" i="0" u="none" strike="noStrike" kern="1200" cap="none" dirty="0">
                <a:solidFill>
                  <a:schemeClr val="dk1"/>
                </a:solidFill>
                <a:effectLst/>
                <a:latin typeface="Calibri"/>
                <a:ea typeface="Calibri"/>
                <a:cs typeface="Calibri"/>
                <a:sym typeface="Calibri"/>
              </a:rPr>
              <a:t>Teacher/practitioners were asked to rate their confidence in their abilities in various areas of Grade R Maths. The reason for the decline in some areas is not known but it could be a case of “not knowing what you don’t know” at baseline and “knowing what you don’t know” at </a:t>
            </a:r>
            <a:r>
              <a:rPr lang="en-GB" sz="1200" b="0" i="0" u="none" strike="noStrike" kern="1200" cap="none" dirty="0" err="1">
                <a:solidFill>
                  <a:schemeClr val="dk1"/>
                </a:solidFill>
                <a:effectLst/>
                <a:latin typeface="Calibri"/>
                <a:ea typeface="Calibri"/>
                <a:cs typeface="Calibri"/>
                <a:sym typeface="Calibri"/>
              </a:rPr>
              <a:t>endline</a:t>
            </a:r>
            <a:r>
              <a:rPr lang="en-GB" sz="1200" b="0" i="0" u="none" strike="noStrike" kern="1200" cap="none" dirty="0">
                <a:solidFill>
                  <a:schemeClr val="dk1"/>
                </a:solidFill>
                <a:effectLst/>
                <a:latin typeface="Calibri"/>
                <a:ea typeface="Calibri"/>
                <a:cs typeface="Calibri"/>
                <a:sym typeface="Calibri"/>
              </a:rPr>
              <a:t>. </a:t>
            </a:r>
            <a:endParaRPr lang="en-US" sz="1200" b="0" i="0" u="none" strike="noStrike" kern="1200" cap="none" dirty="0">
              <a:solidFill>
                <a:schemeClr val="dk1"/>
              </a:solidFill>
              <a:effectLst/>
              <a:latin typeface="Calibri"/>
              <a:ea typeface="Calibri"/>
              <a:cs typeface="Calibri"/>
              <a:sym typeface="Calibri"/>
            </a:endParaRPr>
          </a:p>
        </p:txBody>
      </p:sp>
      <p:sp>
        <p:nvSpPr>
          <p:cNvPr id="129" name="Shape 12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a:solidFill>
                  <a:schemeClr val="dk1"/>
                </a:solidFill>
                <a:latin typeface="Calibri"/>
                <a:ea typeface="Calibri"/>
                <a:cs typeface="Calibri"/>
                <a:sym typeface="Calibri"/>
              </a:rPr>
              <a:t>42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10133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Shape 16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solidFill>
                  <a:schemeClr val="tx1"/>
                </a:solidFill>
              </a:rPr>
              <a:t>These are the EVALUATORS’ RECOMMENDATIONS</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GB" dirty="0">
                <a:solidFill>
                  <a:schemeClr val="tx1"/>
                </a:solidFill>
              </a:rPr>
              <a:t>to ensure their alignment with CAPS and their inclusion of the most appropriate strategies to teach Mathematics to five- to six-year-old South Africa children.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GB" dirty="0">
                <a:solidFill>
                  <a:schemeClr val="tx1"/>
                </a:solidFill>
              </a:rPr>
              <a:t>Nothing</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GB" dirty="0">
                <a:solidFill>
                  <a:schemeClr val="tx1"/>
                </a:solidFill>
              </a:rPr>
              <a:t>PSC right from the outset – and more frequent meetings early on</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GB" dirty="0">
                <a:solidFill>
                  <a:schemeClr val="tx1"/>
                </a:solidFill>
              </a:rPr>
              <a:t>Nothing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ZA" sz="1200" b="0" i="0" u="none" strike="noStrike" kern="1200" cap="none" dirty="0">
                <a:solidFill>
                  <a:schemeClr val="dk1"/>
                </a:solidFill>
                <a:effectLst/>
                <a:latin typeface="Calibri"/>
                <a:ea typeface="Calibri"/>
                <a:cs typeface="Calibri"/>
                <a:sym typeface="Calibri"/>
              </a:rPr>
              <a:t>Processes for resolving conflicts or overcoming implementation blockages should be agreed – including grievance procedures</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GB" dirty="0">
                <a:solidFill>
                  <a:schemeClr val="tx1"/>
                </a:solidFill>
              </a:rPr>
              <a:t>Similar to SDU, with uniformly high standards of facilitators. Not a ‘one size fits all’ but tailored training determined by the context and baseline test findings</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GB" dirty="0">
                <a:solidFill>
                  <a:schemeClr val="tx1"/>
                </a:solidFill>
              </a:rPr>
              <a:t>Nothing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GB" dirty="0">
              <a:solidFill>
                <a:schemeClr val="tx1"/>
              </a:solidFill>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GB" dirty="0">
              <a:solidFill>
                <a:schemeClr val="tx1"/>
              </a:solidFill>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ZA" sz="1200"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tx1"/>
              </a:solidFill>
            </a:endParaRPr>
          </a:p>
          <a:p>
            <a:pPr marL="0" marR="0" lvl="0" indent="0" algn="l" rtl="0">
              <a:spcBef>
                <a:spcPts val="0"/>
              </a:spcBef>
              <a:spcAft>
                <a:spcPts val="0"/>
              </a:spcAft>
              <a:buNone/>
            </a:pPr>
            <a:endParaRPr dirty="0"/>
          </a:p>
        </p:txBody>
      </p:sp>
      <p:sp>
        <p:nvSpPr>
          <p:cNvPr id="163" name="Shape 16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a:solidFill>
                  <a:schemeClr val="dk1"/>
                </a:solidFill>
                <a:latin typeface="Calibri"/>
                <a:ea typeface="Calibri"/>
                <a:cs typeface="Calibri"/>
                <a:sym typeface="Calibri"/>
              </a:rPr>
              <a:t>43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06962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Shape 16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startAt="8"/>
              <a:tabLst/>
              <a:defRPr/>
            </a:pPr>
            <a:r>
              <a:rPr lang="en-GB" dirty="0">
                <a:solidFill>
                  <a:schemeClr val="tx1"/>
                </a:solidFill>
              </a:rPr>
              <a:t>This has many advantages – including increasing contact between SAs and teachers, and increased SA knowledge and confidence.</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startAt="8"/>
              <a:tabLst/>
              <a:defRPr/>
            </a:pPr>
            <a:r>
              <a:rPr lang="en-GB" dirty="0">
                <a:solidFill>
                  <a:schemeClr val="tx1"/>
                </a:solidFill>
              </a:rPr>
              <a:t>A cascade model will not work if the people at any level are of poor quality</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startAt="8"/>
              <a:tabLst/>
              <a:defRPr/>
            </a:pPr>
            <a:r>
              <a:rPr lang="en-GB" dirty="0">
                <a:solidFill>
                  <a:schemeClr val="tx1"/>
                </a:solidFill>
              </a:rPr>
              <a:t>If they do not obtain high enough marks on the post-training test, they should need to attend further training, and be re-tested, before beginning to train themselves</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startAt="12"/>
              <a:tabLst/>
              <a:defRPr/>
            </a:pPr>
            <a:r>
              <a:rPr lang="en-GB" dirty="0">
                <a:solidFill>
                  <a:schemeClr val="tx1"/>
                </a:solidFill>
              </a:rPr>
              <a:t>Duration of perhaps one year, and scale of two or three districts at a time</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startAt="12"/>
              <a:tabLst/>
              <a:defRPr/>
            </a:pPr>
            <a:r>
              <a:rPr lang="en-GB" dirty="0">
                <a:solidFill>
                  <a:schemeClr val="tx1"/>
                </a:solidFill>
              </a:rPr>
              <a:t>Nothing</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startAt="12"/>
              <a:tabLst/>
              <a:defRPr/>
            </a:pPr>
            <a:endParaRPr lang="en-GB" dirty="0">
              <a:solidFill>
                <a:schemeClr val="tx1"/>
              </a:solidFill>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startAt="12"/>
              <a:tabLst/>
              <a:defRPr/>
            </a:pPr>
            <a:endParaRPr lang="en-GB" dirty="0">
              <a:solidFill>
                <a:schemeClr val="tx1"/>
              </a:solidFill>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startAt="12"/>
              <a:tabLst/>
              <a:defRPr/>
            </a:pPr>
            <a:endParaRPr lang="en-GB" dirty="0">
              <a:solidFill>
                <a:schemeClr val="tx1"/>
              </a:solidFill>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startAt="12"/>
              <a:tabLst/>
              <a:defRPr/>
            </a:pPr>
            <a:endParaRPr lang="en-GB" dirty="0">
              <a:solidFill>
                <a:schemeClr val="tx1"/>
              </a:solidFill>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startAt="12"/>
              <a:tabLst/>
              <a:defRPr/>
            </a:pPr>
            <a:endParaRPr lang="en-ZA" sz="1200"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tx1"/>
              </a:solidFill>
            </a:endParaRPr>
          </a:p>
          <a:p>
            <a:pPr marL="0" marR="0" lvl="0" indent="0" algn="l" rtl="0">
              <a:spcBef>
                <a:spcPts val="0"/>
              </a:spcBef>
              <a:spcAft>
                <a:spcPts val="0"/>
              </a:spcAft>
              <a:buNone/>
            </a:pPr>
            <a:endParaRPr dirty="0"/>
          </a:p>
        </p:txBody>
      </p:sp>
      <p:sp>
        <p:nvSpPr>
          <p:cNvPr id="163" name="Shape 16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a:solidFill>
                  <a:schemeClr val="dk1"/>
                </a:solidFill>
                <a:latin typeface="Calibri"/>
                <a:ea typeface="Calibri"/>
                <a:cs typeface="Calibri"/>
                <a:sym typeface="Calibri"/>
              </a:rPr>
              <a:t>44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76493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Shape 16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startAt="14"/>
              <a:tabLst/>
              <a:defRPr/>
            </a:pPr>
            <a:r>
              <a:rPr lang="en-GB" dirty="0">
                <a:solidFill>
                  <a:schemeClr val="tx1"/>
                </a:solidFill>
              </a:rPr>
              <a:t>Retrain and re-test those who do not pass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startAt="14"/>
              <a:tabLst/>
              <a:defRPr/>
            </a:pPr>
            <a:r>
              <a:rPr lang="en-GB" dirty="0">
                <a:solidFill>
                  <a:schemeClr val="tx1"/>
                </a:solidFill>
              </a:rPr>
              <a:t>This will add to the Gr R teacher motivation</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startAt="14"/>
              <a:tabLst/>
              <a:defRPr/>
            </a:pPr>
            <a:r>
              <a:rPr lang="en-GB" dirty="0">
                <a:solidFill>
                  <a:schemeClr val="tx1"/>
                </a:solidFill>
              </a:rPr>
              <a:t>This involves classroom observations – by SAs or FP HoDs (problem of heavy workloads and/or lack of knowledge), or LTs. This could include multiple PLCs – perhaps involving micro-lessons. Also, </a:t>
            </a:r>
            <a:r>
              <a:rPr lang="en-ZA" sz="1200" b="0" i="0" u="none" strike="noStrike" kern="1200" cap="none" dirty="0">
                <a:solidFill>
                  <a:schemeClr val="dk1"/>
                </a:solidFill>
                <a:effectLst/>
                <a:latin typeface="Calibri"/>
                <a:ea typeface="Calibri"/>
                <a:cs typeface="Calibri"/>
                <a:sym typeface="Calibri"/>
              </a:rPr>
              <a:t>geographically-based FP Subject Advisor/teacher/practitioner WhatsApp support groups. </a:t>
            </a:r>
            <a:endParaRPr lang="en-GB" dirty="0">
              <a:solidFill>
                <a:schemeClr val="tx1"/>
              </a:solidFill>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startAt="14"/>
              <a:tabLst/>
              <a:defRPr/>
            </a:pPr>
            <a:r>
              <a:rPr lang="en-GB" dirty="0">
                <a:solidFill>
                  <a:schemeClr val="tx1"/>
                </a:solidFill>
              </a:rPr>
              <a:t>This will need, therefore, repeated roll-outs of R-Maths</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startAt="14"/>
              <a:tabLst/>
              <a:defRPr/>
            </a:pPr>
            <a:r>
              <a:rPr lang="en-GB" dirty="0">
                <a:solidFill>
                  <a:schemeClr val="tx1"/>
                </a:solidFill>
              </a:rPr>
              <a:t>And for as long as possible afterwards, to ensure embeddedness</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startAt="14"/>
              <a:tabLst/>
              <a:defRPr/>
            </a:pPr>
            <a:r>
              <a:rPr lang="en-GB" dirty="0">
                <a:solidFill>
                  <a:schemeClr val="tx1"/>
                </a:solidFill>
              </a:rPr>
              <a:t>Without a plan, it is likely to dissipate over time due to other competing demands</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startAt="14"/>
              <a:tabLst/>
              <a:defRPr/>
            </a:pPr>
            <a:r>
              <a:rPr lang="en-GB" dirty="0">
                <a:solidFill>
                  <a:schemeClr val="tx1"/>
                </a:solidFill>
              </a:rPr>
              <a:t>The evidence of impact on learner performance is currently somewhat questionable, and so needs further testing.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startAt="7"/>
              <a:tabLst/>
              <a:defRPr/>
            </a:pPr>
            <a:endParaRPr lang="en-GB" dirty="0">
              <a:solidFill>
                <a:schemeClr val="tx1"/>
              </a:solidFill>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startAt="7"/>
              <a:tabLst/>
              <a:defRPr/>
            </a:pPr>
            <a:endParaRPr lang="en-GB" dirty="0">
              <a:solidFill>
                <a:schemeClr val="tx1"/>
              </a:solidFill>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startAt="7"/>
              <a:tabLst/>
              <a:defRPr/>
            </a:pPr>
            <a:endParaRPr lang="en-GB" dirty="0">
              <a:solidFill>
                <a:schemeClr val="tx1"/>
              </a:solidFill>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startAt="7"/>
              <a:tabLst/>
              <a:defRPr/>
            </a:pPr>
            <a:endParaRPr lang="en-ZA" sz="1200"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tx1"/>
              </a:solidFill>
            </a:endParaRPr>
          </a:p>
          <a:p>
            <a:pPr marL="0" marR="0" lvl="0" indent="0" algn="l" rtl="0">
              <a:spcBef>
                <a:spcPts val="0"/>
              </a:spcBef>
              <a:spcAft>
                <a:spcPts val="0"/>
              </a:spcAft>
              <a:buNone/>
            </a:pPr>
            <a:endParaRPr dirty="0"/>
          </a:p>
        </p:txBody>
      </p:sp>
      <p:sp>
        <p:nvSpPr>
          <p:cNvPr id="163" name="Shape 16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a:solidFill>
                  <a:schemeClr val="dk1"/>
                </a:solidFill>
                <a:latin typeface="Calibri"/>
                <a:ea typeface="Calibri"/>
                <a:cs typeface="Calibri"/>
                <a:sym typeface="Calibri"/>
              </a:rPr>
              <a:t>45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12624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Shape 16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mj-lt"/>
              <a:buNone/>
              <a:tabLst/>
              <a:defRPr/>
            </a:pPr>
            <a:r>
              <a:rPr lang="en-GB" dirty="0">
                <a:solidFill>
                  <a:schemeClr val="tx1"/>
                </a:solidFill>
              </a:rPr>
              <a:t>These include only </a:t>
            </a:r>
            <a:r>
              <a:rPr lang="en-GB" dirty="0" err="1">
                <a:solidFill>
                  <a:schemeClr val="tx1"/>
                </a:solidFill>
              </a:rPr>
              <a:t>reccs</a:t>
            </a:r>
            <a:r>
              <a:rPr lang="en-GB" dirty="0">
                <a:solidFill>
                  <a:schemeClr val="tx1"/>
                </a:solidFill>
              </a:rPr>
              <a:t> included in </a:t>
            </a:r>
            <a:r>
              <a:rPr lang="en-GB">
                <a:solidFill>
                  <a:schemeClr val="tx1"/>
                </a:solidFill>
              </a:rPr>
              <a:t>our report.</a:t>
            </a:r>
            <a:endParaRPr lang="en-GB" dirty="0">
              <a:solidFill>
                <a:schemeClr val="tx1"/>
              </a:solidFill>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startAt="7"/>
              <a:tabLst/>
              <a:defRPr/>
            </a:pPr>
            <a:endParaRPr lang="en-GB" dirty="0">
              <a:solidFill>
                <a:schemeClr val="tx1"/>
              </a:solidFill>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startAt="7"/>
              <a:tabLst/>
              <a:defRPr/>
            </a:pPr>
            <a:endParaRPr lang="en-GB" dirty="0">
              <a:solidFill>
                <a:schemeClr val="tx1"/>
              </a:solidFill>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startAt="7"/>
              <a:tabLst/>
              <a:defRPr/>
            </a:pPr>
            <a:endParaRPr lang="en-ZA" sz="1200"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tx1"/>
              </a:solidFill>
            </a:endParaRPr>
          </a:p>
          <a:p>
            <a:pPr marL="0" marR="0" lvl="0" indent="0" algn="l" rtl="0">
              <a:spcBef>
                <a:spcPts val="0"/>
              </a:spcBef>
              <a:spcAft>
                <a:spcPts val="0"/>
              </a:spcAft>
              <a:buNone/>
            </a:pPr>
            <a:endParaRPr dirty="0"/>
          </a:p>
        </p:txBody>
      </p:sp>
      <p:sp>
        <p:nvSpPr>
          <p:cNvPr id="163" name="Shape 16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a:solidFill>
                  <a:schemeClr val="dk1"/>
                </a:solidFill>
                <a:latin typeface="Calibri"/>
                <a:ea typeface="Calibri"/>
                <a:cs typeface="Calibri"/>
                <a:sym typeface="Calibri"/>
              </a:rPr>
              <a:t>46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07009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84" name="Shape 3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KSIs – Jan/Feb</a:t>
            </a:r>
            <a:r>
              <a:rPr lang="en-US" sz="1200" b="0" i="0" u="none" strike="noStrike" cap="none" baseline="0" dirty="0">
                <a:solidFill>
                  <a:schemeClr val="dk1"/>
                </a:solidFill>
                <a:latin typeface="Calibri"/>
                <a:ea typeface="Calibri"/>
                <a:cs typeface="Calibri"/>
                <a:sym typeface="Calibri"/>
              </a:rPr>
              <a:t> &amp; Nov/Dec 2017</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SA assessment – the entire population (who agree to participate) will be assessed Nov 2016</a:t>
            </a:r>
            <a:r>
              <a:rPr lang="en-US" sz="1200" b="0" i="0" u="none" strike="noStrike" cap="none" baseline="0" dirty="0">
                <a:solidFill>
                  <a:schemeClr val="dk1"/>
                </a:solidFill>
                <a:latin typeface="Calibri"/>
                <a:ea typeface="Calibri"/>
                <a:cs typeface="Calibri"/>
                <a:sym typeface="Calibri"/>
              </a:rPr>
              <a:t> and June 2017</a:t>
            </a:r>
            <a:endParaRPr lang="en-US"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Teacher assessment – in two districts the entire population (who agree to participate) will be assessed Jan &amp; July 2017</a:t>
            </a:r>
          </a:p>
          <a:p>
            <a:pPr marL="0" marR="0" lvl="0" indent="0" algn="l" rtl="0">
              <a:spcBef>
                <a:spcPts val="0"/>
              </a:spcBef>
              <a:spcAft>
                <a:spcPts val="0"/>
              </a:spcAft>
              <a:buNone/>
            </a:pPr>
            <a:r>
              <a:rPr lang="en-US" sz="1200" b="0" i="0" u="none" strike="noStrike" cap="none" dirty="0">
                <a:solidFill>
                  <a:schemeClr val="dk1"/>
                </a:solidFill>
                <a:latin typeface="Calibri"/>
                <a:cs typeface="Calibri"/>
                <a:sym typeface="Calibri"/>
              </a:rPr>
              <a:t>Case studies Feb/March &amp; Oct/Nov 2017</a:t>
            </a:r>
            <a:endParaRPr lang="en-US"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Learner assessment – learners attending schools receiving the intervention in 2017 represent the intervention group, learners attending schools receiving the intervention in 2018 represent the control group. In two districts a simple random sample of 168 learners will be drawn i.e. 336 learners in total and sampled at two points in 2017. We have assumed an effect size on 0.3 (medium effect), power of 95% and significance level of 95%. Risk that if the effect is smaller than 0.3 we may not see an effect. The findings will be </a:t>
            </a:r>
            <a:r>
              <a:rPr lang="en-US" sz="1200" b="0" i="0" u="none" strike="noStrike" cap="none" dirty="0" err="1">
                <a:solidFill>
                  <a:schemeClr val="dk1"/>
                </a:solidFill>
                <a:latin typeface="Calibri"/>
                <a:ea typeface="Calibri"/>
                <a:cs typeface="Calibri"/>
                <a:sym typeface="Calibri"/>
              </a:rPr>
              <a:t>generalisable</a:t>
            </a:r>
            <a:r>
              <a:rPr lang="en-US" sz="1200" b="0" i="0" u="none" strike="noStrike" cap="none" dirty="0">
                <a:solidFill>
                  <a:schemeClr val="dk1"/>
                </a:solidFill>
                <a:latin typeface="Calibri"/>
                <a:ea typeface="Calibri"/>
                <a:cs typeface="Calibri"/>
                <a:sym typeface="Calibri"/>
              </a:rPr>
              <a:t> in the two districts where the study is conducted. The sample size is not sufficient for sub-group analysis (by gender, race, language, school quintile </a:t>
            </a:r>
            <a:r>
              <a:rPr lang="en-US" sz="1200" b="0" i="0" u="none" strike="noStrike" cap="none" dirty="0" err="1">
                <a:solidFill>
                  <a:schemeClr val="dk1"/>
                </a:solidFill>
                <a:latin typeface="Calibri"/>
                <a:ea typeface="Calibri"/>
                <a:cs typeface="Calibri"/>
                <a:sym typeface="Calibri"/>
              </a:rPr>
              <a:t>etc</a:t>
            </a:r>
            <a:r>
              <a:rPr lang="en-US" sz="1200" b="0" i="0" u="none" strike="noStrike" cap="none" dirty="0">
                <a:solidFill>
                  <a:schemeClr val="dk1"/>
                </a:solidFill>
                <a:latin typeface="Calibri"/>
                <a:ea typeface="Calibri"/>
                <a:cs typeface="Calibri"/>
                <a:sym typeface="Calibri"/>
              </a:rPr>
              <a:t>). Feb/March &amp; Oct/Nov</a:t>
            </a:r>
            <a:r>
              <a:rPr lang="en-US" sz="1200" b="0" i="0" u="none" strike="noStrike" cap="none" baseline="0" dirty="0">
                <a:solidFill>
                  <a:schemeClr val="dk1"/>
                </a:solidFill>
                <a:latin typeface="Calibri"/>
                <a:ea typeface="Calibri"/>
                <a:cs typeface="Calibri"/>
                <a:sym typeface="Calibri"/>
              </a:rPr>
              <a:t> 2017.</a:t>
            </a:r>
            <a:endParaRPr lang="en-US" sz="1200" b="0" i="0" u="none" strike="noStrike" cap="none" dirty="0">
              <a:solidFill>
                <a:schemeClr val="dk1"/>
              </a:solidFill>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ZA"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94997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Shape 16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ZA" dirty="0"/>
              <a:t>Tests: Limited what could be tested. Also low reliability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ZA" dirty="0"/>
              <a:t>District options: due to distances and methods by which the districts decided on how to divide their teachers/schools into Phase 1 and 2. Two of the most functional districts were ultimately chosen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ZA" dirty="0"/>
              <a:t>SRS: </a:t>
            </a:r>
            <a:r>
              <a:rPr lang="en-ZA" dirty="0">
                <a:solidFill>
                  <a:schemeClr val="dk1"/>
                </a:solidFill>
              </a:rPr>
              <a:t>increases chances of a school being represented by a small number of learners. Cluster sampling would have been better, but was not possible due to budget constraints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ZA" dirty="0">
                <a:solidFill>
                  <a:schemeClr val="dk1"/>
                </a:solidFill>
              </a:rPr>
              <a:t>Sample size: limited the power of the impact calculations, and ability to disaggregate at lower level. BUT did have sufficient to test and measure overall effects</a:t>
            </a:r>
          </a:p>
          <a:p>
            <a:pPr marL="0" marR="0" lvl="0" indent="0" algn="l" rtl="0">
              <a:spcBef>
                <a:spcPts val="0"/>
              </a:spcBef>
              <a:spcAft>
                <a:spcPts val="0"/>
              </a:spcAft>
              <a:buNone/>
            </a:pPr>
            <a:endParaRPr dirty="0"/>
          </a:p>
        </p:txBody>
      </p:sp>
      <p:sp>
        <p:nvSpPr>
          <p:cNvPr id="163" name="Shape 16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ZA"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29686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dirty="0"/>
              <a:t>The block training targeted 70 Subject Advisors</a:t>
            </a:r>
          </a:p>
          <a:p>
            <a:pPr>
              <a:buFont typeface="Arial" panose="020B0604020202020204" pitchFamily="34" charset="0"/>
              <a:buChar char="•"/>
            </a:pPr>
            <a:r>
              <a:rPr lang="en-US" sz="1200" dirty="0"/>
              <a:t>70 Subject Advisors and other district officials attended at least one day of block training</a:t>
            </a:r>
          </a:p>
          <a:p>
            <a:pPr>
              <a:buFont typeface="Arial" panose="020B0604020202020204" pitchFamily="34" charset="0"/>
              <a:buChar char="•"/>
            </a:pPr>
            <a:r>
              <a:rPr lang="en-US" sz="1200" dirty="0"/>
              <a:t>NOTE: </a:t>
            </a:r>
            <a:r>
              <a:rPr lang="en-ZA" sz="1200" dirty="0"/>
              <a:t>we are not able to distinguish between FP Subject Advisors and other district officials due to the format of the attendance registers and what data they collected.</a:t>
            </a:r>
            <a:endParaRPr lang="en-US" sz="1200" dirty="0"/>
          </a:p>
          <a:p>
            <a:pPr marL="457200" marR="0" indent="-22860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ZA" dirty="0"/>
              <a:t>Turnover of Subject Advisors (new subject advisors joining)</a:t>
            </a:r>
            <a:r>
              <a:rPr lang="en-ZA" baseline="0" dirty="0"/>
              <a:t> = 12.8% in 7 months. </a:t>
            </a:r>
            <a:endParaRPr lang="en-ZA" dirty="0"/>
          </a:p>
          <a:p>
            <a:pPr>
              <a:buFont typeface="Arial" panose="020B0604020202020204" pitchFamily="34" charset="0"/>
              <a:buChar char="•"/>
            </a:pPr>
            <a:r>
              <a:rPr lang="en-ZA" baseline="0" dirty="0"/>
              <a:t>The evaluation focused on rural district 2 and urban district 1.  Of these 2 districts, attendance was better in rural district 2.</a:t>
            </a:r>
            <a:endParaRPr lang="en-Z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8</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399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sz="1200" dirty="0"/>
              <a:t>79 Subject Advisors and other district officials attended the block training and/or participated in the dry runs </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9</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0068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sz="1200" dirty="0"/>
              <a:t>Box plot showing </a:t>
            </a:r>
            <a:r>
              <a:rPr lang="en-US" sz="1200" dirty="0" err="1"/>
              <a:t>ave.</a:t>
            </a:r>
            <a:r>
              <a:rPr lang="en-US" sz="1200" dirty="0"/>
              <a:t> hours of support provided by SDU in the 2 case study districts</a:t>
            </a:r>
          </a:p>
          <a:p>
            <a:pPr marL="457200" marR="0" indent="-22860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sz="1200" dirty="0"/>
              <a:t>Median = 31.2 hours and 29.5 hours (for UD1 and RD2, respectively)</a:t>
            </a:r>
          </a:p>
          <a:p>
            <a:pPr marL="457200" marR="0" indent="-22860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sz="1200" dirty="0"/>
              <a:t>Greater range of average support in UD1, if exclude the outlier minimum in RD2</a:t>
            </a:r>
          </a:p>
          <a:p>
            <a:pPr marL="457200" marR="0" lvl="0" indent="-22860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ZA" sz="1200" b="0" i="0" u="none" strike="noStrike" kern="1200" cap="none" dirty="0">
                <a:solidFill>
                  <a:schemeClr val="dk1"/>
                </a:solidFill>
                <a:effectLst/>
                <a:latin typeface="Calibri"/>
                <a:ea typeface="Calibri"/>
                <a:cs typeface="Calibri"/>
                <a:sym typeface="Calibri"/>
              </a:rPr>
              <a:t>The most common forms of support provided to Urban District 1 were “co-facilitate a cluster” followed by “conduct a workshop or dry run”. </a:t>
            </a:r>
          </a:p>
          <a:p>
            <a:pPr marL="457200" marR="0" lvl="0" indent="-22860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ZA" sz="1200" b="0" i="0" u="none" strike="noStrike" kern="1200" cap="none" dirty="0">
                <a:solidFill>
                  <a:schemeClr val="dk1"/>
                </a:solidFill>
                <a:effectLst/>
                <a:latin typeface="Calibri"/>
                <a:ea typeface="Calibri"/>
                <a:cs typeface="Calibri"/>
                <a:sym typeface="Calibri"/>
              </a:rPr>
              <a:t>The most common forms of support provided to Rural District 2 were “conduct a workshop or dry run”, followed by “facilitate a cluster workshop” and “co-facilitate a cluster workshop”. </a:t>
            </a:r>
            <a:r>
              <a:rPr lang="en-GB" sz="1200" b="0" i="0" u="none" strike="noStrike" kern="1200" cap="none" dirty="0">
                <a:solidFill>
                  <a:schemeClr val="dk1"/>
                </a:solidFill>
                <a:effectLst/>
                <a:latin typeface="Calibri"/>
                <a:ea typeface="Calibri"/>
                <a:cs typeface="Calibri"/>
                <a:sym typeface="Calibri"/>
              </a:rPr>
              <a:t> </a:t>
            </a:r>
            <a:endParaRPr lang="en-US" sz="1200"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10</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1343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3"/>
        <p:cNvGrpSpPr/>
        <p:nvPr/>
      </p:nvGrpSpPr>
      <p:grpSpPr>
        <a:xfrm>
          <a:off x="0" y="0"/>
          <a:ext cx="0" cy="0"/>
          <a:chOff x="0" y="0"/>
          <a:chExt cx="0" cy="0"/>
        </a:xfrm>
      </p:grpSpPr>
      <p:pic>
        <p:nvPicPr>
          <p:cNvPr id="14" name="Shape 14" descr="Jet PowerPoint cover.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5" name="Shape 15"/>
          <p:cNvSpPr txBox="1">
            <a:spLocks noGrp="1"/>
          </p:cNvSpPr>
          <p:nvPr>
            <p:ph type="ctrTitle"/>
          </p:nvPr>
        </p:nvSpPr>
        <p:spPr>
          <a:xfrm>
            <a:off x="728690" y="977248"/>
            <a:ext cx="7772400" cy="55399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Clr>
                <a:srgbClr val="008784"/>
              </a:buClr>
              <a:buSzPts val="3000"/>
              <a:buFont typeface="Calibri"/>
              <a:buNone/>
              <a:defRPr sz="3000" b="1" i="0" u="none" strike="noStrike" cap="none">
                <a:solidFill>
                  <a:srgbClr val="00878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Shape 16"/>
          <p:cNvSpPr txBox="1">
            <a:spLocks noGrp="1"/>
          </p:cNvSpPr>
          <p:nvPr>
            <p:ph type="subTitle" idx="1"/>
          </p:nvPr>
        </p:nvSpPr>
        <p:spPr>
          <a:xfrm>
            <a:off x="2100290" y="2000240"/>
            <a:ext cx="6400800" cy="477054"/>
          </a:xfrm>
          <a:prstGeom prst="rect">
            <a:avLst/>
          </a:prstGeom>
          <a:noFill/>
          <a:ln>
            <a:noFill/>
          </a:ln>
        </p:spPr>
        <p:txBody>
          <a:bodyPr spcFirstLastPara="1" wrap="square" lIns="91425" tIns="91425" rIns="91425" bIns="91425" anchor="t" anchorCtr="0"/>
          <a:lstStyle>
            <a:lvl1pPr marR="0" lvl="0" algn="r" rtl="0">
              <a:spcBef>
                <a:spcPts val="500"/>
              </a:spcBef>
              <a:spcAft>
                <a:spcPts val="0"/>
              </a:spcAft>
              <a:buClr>
                <a:srgbClr val="7F7F7F"/>
              </a:buClr>
              <a:buSzPts val="2500"/>
              <a:buFont typeface="Arial"/>
              <a:buNone/>
              <a:defRPr sz="2500" b="1" i="0" u="none" strike="noStrike" cap="none">
                <a:solidFill>
                  <a:srgbClr val="7F7F7F"/>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7" name="Shape 17"/>
          <p:cNvSpPr txBox="1">
            <a:spLocks noGrp="1"/>
          </p:cNvSpPr>
          <p:nvPr>
            <p:ph type="body" idx="2"/>
          </p:nvPr>
        </p:nvSpPr>
        <p:spPr>
          <a:xfrm>
            <a:off x="3714778" y="2500306"/>
            <a:ext cx="4786312" cy="477054"/>
          </a:xfrm>
          <a:prstGeom prst="rect">
            <a:avLst/>
          </a:prstGeom>
          <a:noFill/>
          <a:ln>
            <a:noFill/>
          </a:ln>
        </p:spPr>
        <p:txBody>
          <a:bodyPr spcFirstLastPara="1" wrap="square" lIns="91425" tIns="91425" rIns="91425" bIns="91425" anchor="t" anchorCtr="0"/>
          <a:lstStyle>
            <a:lvl1pPr marL="457200" marR="0" lvl="0" indent="-228600" algn="r" rtl="0">
              <a:spcBef>
                <a:spcPts val="500"/>
              </a:spcBef>
              <a:spcAft>
                <a:spcPts val="0"/>
              </a:spcAft>
              <a:buClr>
                <a:srgbClr val="7F7F7F"/>
              </a:buClr>
              <a:buSzPts val="2500"/>
              <a:buFont typeface="Arial"/>
              <a:buNone/>
              <a:defRPr sz="2500" b="1" i="0" u="none" strike="noStrike" cap="none">
                <a:solidFill>
                  <a:srgbClr val="7F7F7F"/>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 name="Picture 5">
            <a:extLst>
              <a:ext uri="{FF2B5EF4-FFF2-40B4-BE49-F238E27FC236}">
                <a16:creationId xmlns:a16="http://schemas.microsoft.com/office/drawing/2014/main" id="{0A5199C5-736C-4B3C-B218-8301BAFD1379}"/>
              </a:ext>
            </a:extLst>
          </p:cNvPr>
          <p:cNvPicPr>
            <a:picLocks noChangeAspect="1"/>
          </p:cNvPicPr>
          <p:nvPr userDrawn="1"/>
        </p:nvPicPr>
        <p:blipFill rotWithShape="1">
          <a:blip r:embed="rId3"/>
          <a:srcRect t="14881" b="14734"/>
          <a:stretch/>
        </p:blipFill>
        <p:spPr>
          <a:xfrm>
            <a:off x="2846439" y="5379325"/>
            <a:ext cx="2298752" cy="99605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623880" y="6055688"/>
            <a:ext cx="2895600" cy="230832"/>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7F7F7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8" name="Shape 78"/>
          <p:cNvSpPr txBox="1">
            <a:spLocks noGrp="1"/>
          </p:cNvSpPr>
          <p:nvPr>
            <p:ph type="sldNum" idx="12"/>
          </p:nvPr>
        </p:nvSpPr>
        <p:spPr>
          <a:xfrm>
            <a:off x="6786578"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b="0" i="0" u="none" strike="noStrike" cap="none">
                <a:solidFill>
                  <a:srgbClr val="008784"/>
                </a:solidFill>
                <a:latin typeface="Calibri"/>
                <a:ea typeface="Calibri"/>
                <a:cs typeface="Calibri"/>
                <a:sym typeface="Calibri"/>
              </a:rPr>
              <a:t>‹#›</a:t>
            </a:fld>
            <a:endParaRPr sz="1200" b="0" i="0" u="none" strike="noStrike" cap="none">
              <a:solidFill>
                <a:srgbClr val="008784"/>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0A5199C5-736C-4B3C-B218-8301BAFD1379}"/>
              </a:ext>
            </a:extLst>
          </p:cNvPr>
          <p:cNvPicPr>
            <a:picLocks noChangeAspect="1"/>
          </p:cNvPicPr>
          <p:nvPr userDrawn="1"/>
        </p:nvPicPr>
        <p:blipFill rotWithShape="1">
          <a:blip r:embed="rId2"/>
          <a:srcRect t="14881" b="14734"/>
          <a:stretch/>
        </p:blipFill>
        <p:spPr>
          <a:xfrm>
            <a:off x="488695" y="5692877"/>
            <a:ext cx="1541080" cy="66775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Shape 8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623880" y="6055688"/>
            <a:ext cx="2895600" cy="230832"/>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7F7F7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4" name="Shape 84"/>
          <p:cNvSpPr txBox="1">
            <a:spLocks noGrp="1"/>
          </p:cNvSpPr>
          <p:nvPr>
            <p:ph type="sldNum" idx="12"/>
          </p:nvPr>
        </p:nvSpPr>
        <p:spPr>
          <a:xfrm>
            <a:off x="6786578"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b="0" i="0" u="none" strike="noStrike" cap="none">
                <a:solidFill>
                  <a:srgbClr val="008784"/>
                </a:solidFill>
                <a:latin typeface="Calibri"/>
                <a:ea typeface="Calibri"/>
                <a:cs typeface="Calibri"/>
                <a:sym typeface="Calibri"/>
              </a:rPr>
              <a:t>‹#›</a:t>
            </a:fld>
            <a:endParaRPr sz="1200" b="0" i="0" u="none" strike="noStrike" cap="none">
              <a:solidFill>
                <a:srgbClr val="008784"/>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0A5199C5-736C-4B3C-B218-8301BAFD1379}"/>
              </a:ext>
            </a:extLst>
          </p:cNvPr>
          <p:cNvPicPr>
            <a:picLocks noChangeAspect="1"/>
          </p:cNvPicPr>
          <p:nvPr userDrawn="1"/>
        </p:nvPicPr>
        <p:blipFill rotWithShape="1">
          <a:blip r:embed="rId2"/>
          <a:srcRect t="14881" b="14734"/>
          <a:stretch/>
        </p:blipFill>
        <p:spPr>
          <a:xfrm>
            <a:off x="488695" y="5692877"/>
            <a:ext cx="1541080" cy="66775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Shape 8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623880" y="6055688"/>
            <a:ext cx="2895600" cy="230832"/>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7F7F7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0" name="Shape 90"/>
          <p:cNvSpPr txBox="1">
            <a:spLocks noGrp="1"/>
          </p:cNvSpPr>
          <p:nvPr>
            <p:ph type="sldNum" idx="12"/>
          </p:nvPr>
        </p:nvSpPr>
        <p:spPr>
          <a:xfrm>
            <a:off x="6786578"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b="0" i="0" u="none" strike="noStrike" cap="none">
                <a:solidFill>
                  <a:srgbClr val="008784"/>
                </a:solidFill>
                <a:latin typeface="Calibri"/>
                <a:ea typeface="Calibri"/>
                <a:cs typeface="Calibri"/>
                <a:sym typeface="Calibri"/>
              </a:rPr>
              <a:t>‹#›</a:t>
            </a:fld>
            <a:endParaRPr sz="1200" b="0" i="0" u="none" strike="noStrike" cap="none">
              <a:solidFill>
                <a:srgbClr val="008784"/>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0A5199C5-736C-4B3C-B218-8301BAFD1379}"/>
              </a:ext>
            </a:extLst>
          </p:cNvPr>
          <p:cNvPicPr>
            <a:picLocks noChangeAspect="1"/>
          </p:cNvPicPr>
          <p:nvPr userDrawn="1"/>
        </p:nvPicPr>
        <p:blipFill rotWithShape="1">
          <a:blip r:embed="rId2"/>
          <a:srcRect t="14881" b="14734"/>
          <a:stretch/>
        </p:blipFill>
        <p:spPr>
          <a:xfrm>
            <a:off x="488695" y="5692877"/>
            <a:ext cx="1541080" cy="66775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type="title">
  <p:cSld name="1_Title Slide">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Shape 2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457200" y="6356351"/>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124200" y="6423497"/>
            <a:ext cx="2895600" cy="230832"/>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7F7F7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553200" y="6400414"/>
            <a:ext cx="2133600" cy="276999"/>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008784"/>
                </a:solidFill>
                <a:latin typeface="Calibri"/>
                <a:ea typeface="Calibri"/>
                <a:cs typeface="Calibri"/>
                <a:sym typeface="Calibri"/>
              </a:defRPr>
            </a:lvl1pPr>
            <a:lvl2pPr marL="0" marR="0" lvl="1" indent="0" algn="r" rtl="0">
              <a:spcBef>
                <a:spcPts val="0"/>
              </a:spcBef>
              <a:buNone/>
              <a:defRPr sz="1200" b="0" i="0" u="none" strike="noStrike" cap="none">
                <a:solidFill>
                  <a:srgbClr val="008784"/>
                </a:solidFill>
                <a:latin typeface="Calibri"/>
                <a:ea typeface="Calibri"/>
                <a:cs typeface="Calibri"/>
                <a:sym typeface="Calibri"/>
              </a:defRPr>
            </a:lvl2pPr>
            <a:lvl3pPr marL="0" marR="0" lvl="2" indent="0" algn="r" rtl="0">
              <a:spcBef>
                <a:spcPts val="0"/>
              </a:spcBef>
              <a:buNone/>
              <a:defRPr sz="1200" b="0" i="0" u="none" strike="noStrike" cap="none">
                <a:solidFill>
                  <a:srgbClr val="008784"/>
                </a:solidFill>
                <a:latin typeface="Calibri"/>
                <a:ea typeface="Calibri"/>
                <a:cs typeface="Calibri"/>
                <a:sym typeface="Calibri"/>
              </a:defRPr>
            </a:lvl3pPr>
            <a:lvl4pPr marL="0" marR="0" lvl="3" indent="0" algn="r" rtl="0">
              <a:spcBef>
                <a:spcPts val="0"/>
              </a:spcBef>
              <a:buNone/>
              <a:defRPr sz="1200" b="0" i="0" u="none" strike="noStrike" cap="none">
                <a:solidFill>
                  <a:srgbClr val="008784"/>
                </a:solidFill>
                <a:latin typeface="Calibri"/>
                <a:ea typeface="Calibri"/>
                <a:cs typeface="Calibri"/>
                <a:sym typeface="Calibri"/>
              </a:defRPr>
            </a:lvl4pPr>
            <a:lvl5pPr marL="0" marR="0" lvl="4" indent="0" algn="r" rtl="0">
              <a:spcBef>
                <a:spcPts val="0"/>
              </a:spcBef>
              <a:buNone/>
              <a:defRPr sz="1200" b="0" i="0" u="none" strike="noStrike" cap="none">
                <a:solidFill>
                  <a:srgbClr val="008784"/>
                </a:solidFill>
                <a:latin typeface="Calibri"/>
                <a:ea typeface="Calibri"/>
                <a:cs typeface="Calibri"/>
                <a:sym typeface="Calibri"/>
              </a:defRPr>
            </a:lvl5pPr>
            <a:lvl6pPr marL="0" marR="0" lvl="5" indent="0" algn="r" rtl="0">
              <a:spcBef>
                <a:spcPts val="0"/>
              </a:spcBef>
              <a:buNone/>
              <a:defRPr sz="1200" b="0" i="0" u="none" strike="noStrike" cap="none">
                <a:solidFill>
                  <a:srgbClr val="008784"/>
                </a:solidFill>
                <a:latin typeface="Calibri"/>
                <a:ea typeface="Calibri"/>
                <a:cs typeface="Calibri"/>
                <a:sym typeface="Calibri"/>
              </a:defRPr>
            </a:lvl6pPr>
            <a:lvl7pPr marL="0" marR="0" lvl="6" indent="0" algn="r" rtl="0">
              <a:spcBef>
                <a:spcPts val="0"/>
              </a:spcBef>
              <a:buNone/>
              <a:defRPr sz="1200" b="0" i="0" u="none" strike="noStrike" cap="none">
                <a:solidFill>
                  <a:srgbClr val="008784"/>
                </a:solidFill>
                <a:latin typeface="Calibri"/>
                <a:ea typeface="Calibri"/>
                <a:cs typeface="Calibri"/>
                <a:sym typeface="Calibri"/>
              </a:defRPr>
            </a:lvl7pPr>
            <a:lvl8pPr marL="0" marR="0" lvl="7" indent="0" algn="r" rtl="0">
              <a:spcBef>
                <a:spcPts val="0"/>
              </a:spcBef>
              <a:buNone/>
              <a:defRPr sz="1200" b="0" i="0" u="none" strike="noStrike" cap="none">
                <a:solidFill>
                  <a:srgbClr val="008784"/>
                </a:solidFill>
                <a:latin typeface="Calibri"/>
                <a:ea typeface="Calibri"/>
                <a:cs typeface="Calibri"/>
                <a:sym typeface="Calibri"/>
              </a:defRPr>
            </a:lvl8pPr>
            <a:lvl9pPr marL="0" marR="0" lvl="8" indent="0" algn="r" rtl="0">
              <a:spcBef>
                <a:spcPts val="0"/>
              </a:spcBef>
              <a:buNone/>
              <a:defRPr sz="1200" b="0" i="0" u="none" strike="noStrike" cap="none">
                <a:solidFill>
                  <a:srgbClr val="008784"/>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1126864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s/bullet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28680" y="428604"/>
            <a:ext cx="8229600" cy="55399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008784"/>
              </a:buClr>
              <a:buSzPts val="3000"/>
              <a:buFont typeface="Calibri"/>
              <a:buNone/>
              <a:defRPr sz="3000" b="1" i="0" u="none" strike="noStrike" cap="none">
                <a:solidFill>
                  <a:srgbClr val="00878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Shape 27"/>
          <p:cNvSpPr txBox="1">
            <a:spLocks noGrp="1"/>
          </p:cNvSpPr>
          <p:nvPr>
            <p:ph type="body" idx="1"/>
          </p:nvPr>
        </p:nvSpPr>
        <p:spPr>
          <a:xfrm>
            <a:off x="642910" y="1384299"/>
            <a:ext cx="7715277" cy="4259279"/>
          </a:xfrm>
          <a:prstGeom prst="rect">
            <a:avLst/>
          </a:prstGeom>
          <a:noFill/>
          <a:ln>
            <a:noFill/>
          </a:ln>
        </p:spPr>
        <p:txBody>
          <a:bodyPr spcFirstLastPara="1" wrap="square" lIns="91425" tIns="91425" rIns="91425" bIns="91425" anchor="t" anchorCtr="0"/>
          <a:lstStyle>
            <a:lvl1pPr marL="457200" marR="0" lvl="0" indent="-368300" algn="l" rtl="0">
              <a:spcBef>
                <a:spcPts val="440"/>
              </a:spcBef>
              <a:spcAft>
                <a:spcPts val="0"/>
              </a:spcAft>
              <a:buClr>
                <a:srgbClr val="7F7F7F"/>
              </a:buClr>
              <a:buSzPts val="2200"/>
              <a:buFont typeface="Calibri"/>
              <a:buAutoNum type="arabicPeriod"/>
              <a:defRPr sz="2200" b="0" i="0" u="none" strike="noStrike" cap="none">
                <a:solidFill>
                  <a:srgbClr val="7F7F7F"/>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623880" y="6055688"/>
            <a:ext cx="2895600" cy="230832"/>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7F7F7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9" name="Shape 29"/>
          <p:cNvSpPr txBox="1">
            <a:spLocks noGrp="1"/>
          </p:cNvSpPr>
          <p:nvPr>
            <p:ph type="sldNum" idx="12"/>
          </p:nvPr>
        </p:nvSpPr>
        <p:spPr>
          <a:xfrm>
            <a:off x="6786578"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b="0" i="0" u="none" strike="noStrike" cap="none">
                <a:solidFill>
                  <a:srgbClr val="008784"/>
                </a:solidFill>
                <a:latin typeface="Calibri"/>
                <a:ea typeface="Calibri"/>
                <a:cs typeface="Calibri"/>
                <a:sym typeface="Calibri"/>
              </a:rPr>
              <a:t>‹#›</a:t>
            </a:fld>
            <a:endParaRPr sz="1200" b="0" i="0" u="none" strike="noStrike" cap="none">
              <a:solidFill>
                <a:srgbClr val="008784"/>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0A5199C5-736C-4B3C-B218-8301BAFD1379}"/>
              </a:ext>
            </a:extLst>
          </p:cNvPr>
          <p:cNvPicPr>
            <a:picLocks noChangeAspect="1"/>
          </p:cNvPicPr>
          <p:nvPr userDrawn="1"/>
        </p:nvPicPr>
        <p:blipFill rotWithShape="1">
          <a:blip r:embed="rId2"/>
          <a:srcRect t="14881" b="14734"/>
          <a:stretch/>
        </p:blipFill>
        <p:spPr>
          <a:xfrm>
            <a:off x="545690" y="5551689"/>
            <a:ext cx="1755057" cy="76046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Welcom/Intro">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28680" y="428604"/>
            <a:ext cx="8229600" cy="55399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008784"/>
              </a:buClr>
              <a:buSzPts val="3000"/>
              <a:buFont typeface="Calibri"/>
              <a:buNone/>
              <a:defRPr sz="3000" b="1" i="0" u="none" strike="noStrike" cap="none">
                <a:solidFill>
                  <a:srgbClr val="00878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Shape 32"/>
          <p:cNvSpPr txBox="1">
            <a:spLocks noGrp="1"/>
          </p:cNvSpPr>
          <p:nvPr>
            <p:ph type="body" idx="1"/>
          </p:nvPr>
        </p:nvSpPr>
        <p:spPr>
          <a:xfrm>
            <a:off x="642910" y="1380158"/>
            <a:ext cx="7786715" cy="3714776"/>
          </a:xfrm>
          <a:prstGeom prst="rect">
            <a:avLst/>
          </a:prstGeom>
          <a:noFill/>
          <a:ln>
            <a:noFill/>
          </a:ln>
        </p:spPr>
        <p:txBody>
          <a:bodyPr spcFirstLastPara="1" wrap="square" lIns="91425" tIns="91425" rIns="91425" bIns="91425" anchor="t" anchorCtr="0"/>
          <a:lstStyle>
            <a:lvl1pPr marL="457200" marR="0" lvl="0" indent="-228600" algn="l" rtl="0">
              <a:spcBef>
                <a:spcPts val="440"/>
              </a:spcBef>
              <a:spcAft>
                <a:spcPts val="0"/>
              </a:spcAft>
              <a:buClr>
                <a:srgbClr val="7F7F7F"/>
              </a:buClr>
              <a:buSzPts val="2200"/>
              <a:buFont typeface="Arial"/>
              <a:buNone/>
              <a:defRPr sz="2200" b="0" i="0" u="none" strike="noStrike" cap="none">
                <a:solidFill>
                  <a:srgbClr val="7F7F7F"/>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623880" y="6055688"/>
            <a:ext cx="2895600" cy="230832"/>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7F7F7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6715140"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b="0" i="0" u="none" strike="noStrike" cap="none">
                <a:solidFill>
                  <a:srgbClr val="008784"/>
                </a:solidFill>
                <a:latin typeface="Calibri"/>
                <a:ea typeface="Calibri"/>
                <a:cs typeface="Calibri"/>
                <a:sym typeface="Calibri"/>
              </a:rPr>
              <a:t>‹#›</a:t>
            </a:fld>
            <a:endParaRPr sz="1200" b="0" i="0" u="none" strike="noStrike" cap="none">
              <a:solidFill>
                <a:srgbClr val="008784"/>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0A5199C5-736C-4B3C-B218-8301BAFD1379}"/>
              </a:ext>
            </a:extLst>
          </p:cNvPr>
          <p:cNvPicPr>
            <a:picLocks noChangeAspect="1"/>
          </p:cNvPicPr>
          <p:nvPr userDrawn="1"/>
        </p:nvPicPr>
        <p:blipFill rotWithShape="1">
          <a:blip r:embed="rId2"/>
          <a:srcRect t="14881" b="14734"/>
          <a:stretch/>
        </p:blipFill>
        <p:spPr>
          <a:xfrm>
            <a:off x="501446" y="5750587"/>
            <a:ext cx="1578077" cy="68378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wo line header">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628680" y="428604"/>
            <a:ext cx="8229600" cy="55399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008784"/>
              </a:buClr>
              <a:buSzPts val="3000"/>
              <a:buFont typeface="Calibri"/>
              <a:buNone/>
              <a:defRPr sz="3000" b="1" i="0" u="none" strike="noStrike" cap="none">
                <a:solidFill>
                  <a:srgbClr val="00878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Shape 37"/>
          <p:cNvSpPr txBox="1">
            <a:spLocks noGrp="1"/>
          </p:cNvSpPr>
          <p:nvPr>
            <p:ph type="body" idx="1"/>
          </p:nvPr>
        </p:nvSpPr>
        <p:spPr>
          <a:xfrm>
            <a:off x="644400" y="1386000"/>
            <a:ext cx="7715277" cy="4043378"/>
          </a:xfrm>
          <a:prstGeom prst="rect">
            <a:avLst/>
          </a:prstGeom>
          <a:noFill/>
          <a:ln>
            <a:noFill/>
          </a:ln>
        </p:spPr>
        <p:txBody>
          <a:bodyPr spcFirstLastPara="1" wrap="square" lIns="91425" tIns="91425" rIns="91425" bIns="91425" anchor="t" anchorCtr="0"/>
          <a:lstStyle>
            <a:lvl1pPr marL="457200" marR="0" lvl="0" indent="-368300" algn="l" rtl="0">
              <a:spcBef>
                <a:spcPts val="440"/>
              </a:spcBef>
              <a:spcAft>
                <a:spcPts val="0"/>
              </a:spcAft>
              <a:buClr>
                <a:srgbClr val="7F7F7F"/>
              </a:buClr>
              <a:buSzPts val="2200"/>
              <a:buFont typeface="Calibri"/>
              <a:buAutoNum type="arabicPeriod"/>
              <a:defRPr sz="2200" b="0" i="0" u="none" strike="noStrike" cap="none">
                <a:solidFill>
                  <a:srgbClr val="7F7F7F"/>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623880" y="6055688"/>
            <a:ext cx="2895600" cy="230832"/>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7F7F7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786578"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b="0" i="0" u="none" strike="noStrike" cap="none">
                <a:solidFill>
                  <a:srgbClr val="008784"/>
                </a:solidFill>
                <a:latin typeface="Calibri"/>
                <a:ea typeface="Calibri"/>
                <a:cs typeface="Calibri"/>
                <a:sym typeface="Calibri"/>
              </a:rPr>
              <a:t>‹#›</a:t>
            </a:fld>
            <a:endParaRPr sz="1200" b="0" i="0" u="none" strike="noStrike" cap="none">
              <a:solidFill>
                <a:srgbClr val="008784"/>
              </a:solidFill>
              <a:latin typeface="Calibri"/>
              <a:ea typeface="Calibri"/>
              <a:cs typeface="Calibri"/>
              <a:sym typeface="Calibri"/>
            </a:endParaRPr>
          </a:p>
        </p:txBody>
      </p:sp>
      <p:sp>
        <p:nvSpPr>
          <p:cNvPr id="40" name="Shape 40"/>
          <p:cNvSpPr txBox="1">
            <a:spLocks noGrp="1"/>
          </p:cNvSpPr>
          <p:nvPr>
            <p:ph type="body" idx="2"/>
          </p:nvPr>
        </p:nvSpPr>
        <p:spPr>
          <a:xfrm>
            <a:off x="1057335" y="857232"/>
            <a:ext cx="7800945" cy="461665"/>
          </a:xfrm>
          <a:prstGeom prst="rect">
            <a:avLst/>
          </a:prstGeom>
          <a:noFill/>
          <a:ln>
            <a:noFill/>
          </a:ln>
        </p:spPr>
        <p:txBody>
          <a:bodyPr spcFirstLastPara="1" wrap="square" lIns="91425" tIns="91425" rIns="91425" bIns="91425" anchor="t" anchorCtr="0"/>
          <a:lstStyle>
            <a:lvl1pPr marL="457200" marR="0" lvl="0" indent="-228600" algn="l" rtl="0">
              <a:spcBef>
                <a:spcPts val="480"/>
              </a:spcBef>
              <a:spcAft>
                <a:spcPts val="0"/>
              </a:spcAft>
              <a:buClr>
                <a:srgbClr val="7F7F7F"/>
              </a:buClr>
              <a:buSzPts val="2400"/>
              <a:buFont typeface="Arial"/>
              <a:buNone/>
              <a:defRPr sz="2400" b="1" i="0" u="none" strike="noStrike" cap="none">
                <a:solidFill>
                  <a:srgbClr val="7F7F7F"/>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 name="Picture 6">
            <a:extLst>
              <a:ext uri="{FF2B5EF4-FFF2-40B4-BE49-F238E27FC236}">
                <a16:creationId xmlns:a16="http://schemas.microsoft.com/office/drawing/2014/main" id="{0A5199C5-736C-4B3C-B218-8301BAFD1379}"/>
              </a:ext>
            </a:extLst>
          </p:cNvPr>
          <p:cNvPicPr>
            <a:picLocks noChangeAspect="1"/>
          </p:cNvPicPr>
          <p:nvPr userDrawn="1"/>
        </p:nvPicPr>
        <p:blipFill rotWithShape="1">
          <a:blip r:embed="rId2"/>
          <a:srcRect t="14881" b="14734"/>
          <a:stretch/>
        </p:blipFill>
        <p:spPr>
          <a:xfrm>
            <a:off x="488695" y="5692877"/>
            <a:ext cx="1541080" cy="66775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Shape 43"/>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623880" y="6055688"/>
            <a:ext cx="2895600" cy="230832"/>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7F7F7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6786578"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b="0" i="0" u="none" strike="noStrike" cap="none">
                <a:solidFill>
                  <a:srgbClr val="008784"/>
                </a:solidFill>
                <a:latin typeface="Calibri"/>
                <a:ea typeface="Calibri"/>
                <a:cs typeface="Calibri"/>
                <a:sym typeface="Calibri"/>
              </a:rPr>
              <a:t>‹#›</a:t>
            </a:fld>
            <a:endParaRPr sz="1200" b="0" i="0" u="none" strike="noStrike" cap="none">
              <a:solidFill>
                <a:srgbClr val="008784"/>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Shape 49"/>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51" name="Shape 51"/>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623880" y="6055688"/>
            <a:ext cx="2895600" cy="230832"/>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7F7F7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786578"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b="0" i="0" u="none" strike="noStrike" cap="none">
                <a:solidFill>
                  <a:srgbClr val="008784"/>
                </a:solidFill>
                <a:latin typeface="Calibri"/>
                <a:ea typeface="Calibri"/>
                <a:cs typeface="Calibri"/>
                <a:sym typeface="Calibri"/>
              </a:rPr>
              <a:t>‹#›</a:t>
            </a:fld>
            <a:endParaRPr sz="1200" b="0" i="0" u="none" strike="noStrike" cap="none">
              <a:solidFill>
                <a:srgbClr val="008784"/>
              </a:solidFill>
              <a:latin typeface="Calibri"/>
              <a:ea typeface="Calibri"/>
              <a:cs typeface="Calibri"/>
              <a:sym typeface="Calibri"/>
            </a:endParaRPr>
          </a:p>
        </p:txBody>
      </p:sp>
      <p:pic>
        <p:nvPicPr>
          <p:cNvPr id="10" name="Picture 9">
            <a:extLst>
              <a:ext uri="{FF2B5EF4-FFF2-40B4-BE49-F238E27FC236}">
                <a16:creationId xmlns:a16="http://schemas.microsoft.com/office/drawing/2014/main" id="{0A5199C5-736C-4B3C-B218-8301BAFD1379}"/>
              </a:ext>
            </a:extLst>
          </p:cNvPr>
          <p:cNvPicPr>
            <a:picLocks noChangeAspect="1"/>
          </p:cNvPicPr>
          <p:nvPr userDrawn="1"/>
        </p:nvPicPr>
        <p:blipFill rotWithShape="1">
          <a:blip r:embed="rId2"/>
          <a:srcRect t="14881" b="14734"/>
          <a:stretch/>
        </p:blipFill>
        <p:spPr>
          <a:xfrm>
            <a:off x="488695" y="5692877"/>
            <a:ext cx="1541080" cy="66775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Shape 5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623880" y="6055688"/>
            <a:ext cx="2895600" cy="230832"/>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7F7F7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786578"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b="0" i="0" u="none" strike="noStrike" cap="none">
                <a:solidFill>
                  <a:srgbClr val="008784"/>
                </a:solidFill>
                <a:latin typeface="Calibri"/>
                <a:ea typeface="Calibri"/>
                <a:cs typeface="Calibri"/>
                <a:sym typeface="Calibri"/>
              </a:rPr>
              <a:t>‹#›</a:t>
            </a:fld>
            <a:endParaRPr sz="1200" b="0" i="0" u="none" strike="noStrike" cap="none">
              <a:solidFill>
                <a:srgbClr val="008784"/>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0A5199C5-736C-4B3C-B218-8301BAFD1379}"/>
              </a:ext>
            </a:extLst>
          </p:cNvPr>
          <p:cNvPicPr>
            <a:picLocks noChangeAspect="1"/>
          </p:cNvPicPr>
          <p:nvPr userDrawn="1"/>
        </p:nvPicPr>
        <p:blipFill rotWithShape="1">
          <a:blip r:embed="rId2"/>
          <a:srcRect t="14881" b="14734"/>
          <a:stretch/>
        </p:blipFill>
        <p:spPr>
          <a:xfrm>
            <a:off x="488695" y="5692877"/>
            <a:ext cx="1541080" cy="66775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sp>
        <p:nvSpPr>
          <p:cNvPr id="62" name="Shape 6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623880" y="6055688"/>
            <a:ext cx="2895600" cy="230832"/>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7F7F7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4" name="Shape 64"/>
          <p:cNvSpPr txBox="1">
            <a:spLocks noGrp="1"/>
          </p:cNvSpPr>
          <p:nvPr>
            <p:ph type="sldNum" idx="12"/>
          </p:nvPr>
        </p:nvSpPr>
        <p:spPr>
          <a:xfrm>
            <a:off x="6786578"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b="0" i="0" u="none" strike="noStrike" cap="none">
                <a:solidFill>
                  <a:srgbClr val="008784"/>
                </a:solidFill>
                <a:latin typeface="Calibri"/>
                <a:ea typeface="Calibri"/>
                <a:cs typeface="Calibri"/>
                <a:sym typeface="Calibri"/>
              </a:rPr>
              <a:t>‹#›</a:t>
            </a:fld>
            <a:endParaRPr sz="1200" b="0" i="0" u="none" strike="noStrike" cap="none">
              <a:solidFill>
                <a:srgbClr val="008784"/>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0A5199C5-736C-4B3C-B218-8301BAFD1379}"/>
              </a:ext>
            </a:extLst>
          </p:cNvPr>
          <p:cNvPicPr>
            <a:picLocks noChangeAspect="1"/>
          </p:cNvPicPr>
          <p:nvPr userDrawn="1"/>
        </p:nvPicPr>
        <p:blipFill rotWithShape="1">
          <a:blip r:embed="rId2"/>
          <a:srcRect t="14881" b="14734"/>
          <a:stretch/>
        </p:blipFill>
        <p:spPr>
          <a:xfrm>
            <a:off x="488695" y="5692877"/>
            <a:ext cx="1541080" cy="6677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623880" y="6055688"/>
            <a:ext cx="2895600" cy="230832"/>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7F7F7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1" name="Shape 71"/>
          <p:cNvSpPr txBox="1">
            <a:spLocks noGrp="1"/>
          </p:cNvSpPr>
          <p:nvPr>
            <p:ph type="sldNum" idx="12"/>
          </p:nvPr>
        </p:nvSpPr>
        <p:spPr>
          <a:xfrm>
            <a:off x="6786578"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b="0" i="0" u="none" strike="noStrike" cap="none">
                <a:solidFill>
                  <a:srgbClr val="008784"/>
                </a:solidFill>
                <a:latin typeface="Calibri"/>
                <a:ea typeface="Calibri"/>
                <a:cs typeface="Calibri"/>
                <a:sym typeface="Calibri"/>
              </a:rPr>
              <a:t>‹#›</a:t>
            </a:fld>
            <a:endParaRPr sz="1200" b="0" i="0" u="none" strike="noStrike" cap="none">
              <a:solidFill>
                <a:srgbClr val="008784"/>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0A5199C5-736C-4B3C-B218-8301BAFD1379}"/>
              </a:ext>
            </a:extLst>
          </p:cNvPr>
          <p:cNvPicPr>
            <a:picLocks noChangeAspect="1"/>
          </p:cNvPicPr>
          <p:nvPr userDrawn="1"/>
        </p:nvPicPr>
        <p:blipFill rotWithShape="1">
          <a:blip r:embed="rId2"/>
          <a:srcRect t="14881" b="14734"/>
          <a:stretch/>
        </p:blipFill>
        <p:spPr>
          <a:xfrm>
            <a:off x="488695" y="5692877"/>
            <a:ext cx="1541080" cy="6677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A6D3D8"/>
            </a:gs>
            <a:gs pos="50000">
              <a:srgbClr val="BFCFEC"/>
            </a:gs>
            <a:gs pos="100000">
              <a:srgbClr val="E0E8F4"/>
            </a:gs>
          </a:gsLst>
          <a:lin ang="5400000" scaled="0"/>
        </a:gradFill>
        <a:effectLst/>
      </p:bgPr>
    </p:bg>
    <p:spTree>
      <p:nvGrpSpPr>
        <p:cNvPr id="1" name="Shape 9"/>
        <p:cNvGrpSpPr/>
        <p:nvPr/>
      </p:nvGrpSpPr>
      <p:grpSpPr>
        <a:xfrm>
          <a:off x="0" y="0"/>
          <a:ext cx="0" cy="0"/>
          <a:chOff x="0" y="0"/>
          <a:chExt cx="0" cy="0"/>
        </a:xfrm>
      </p:grpSpPr>
      <p:pic>
        <p:nvPicPr>
          <p:cNvPr id="10" name="Shape 10" descr="Jet PowerPoint page.jpg"/>
          <p:cNvPicPr preferRelativeResize="0"/>
          <p:nvPr/>
        </p:nvPicPr>
        <p:blipFill rotWithShape="1">
          <a:blip r:embed="rId15">
            <a:alphaModFix/>
          </a:blip>
          <a:srcRect/>
          <a:stretch/>
        </p:blipFill>
        <p:spPr>
          <a:xfrm>
            <a:off x="0" y="0"/>
            <a:ext cx="9144000" cy="6858000"/>
          </a:xfrm>
          <a:prstGeom prst="rect">
            <a:avLst/>
          </a:prstGeom>
          <a:noFill/>
          <a:ln>
            <a:noFill/>
          </a:ln>
        </p:spPr>
      </p:pic>
      <p:sp>
        <p:nvSpPr>
          <p:cNvPr id="11" name="Shape 11"/>
          <p:cNvSpPr txBox="1">
            <a:spLocks noGrp="1"/>
          </p:cNvSpPr>
          <p:nvPr>
            <p:ph type="ftr" idx="11"/>
          </p:nvPr>
        </p:nvSpPr>
        <p:spPr>
          <a:xfrm>
            <a:off x="623880" y="6055688"/>
            <a:ext cx="2895600" cy="230832"/>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7F7F7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6786578"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b="0" i="0" u="none" strike="noStrike" cap="none">
                <a:solidFill>
                  <a:srgbClr val="008784"/>
                </a:solidFill>
                <a:latin typeface="Calibri"/>
                <a:ea typeface="Calibri"/>
                <a:cs typeface="Calibri"/>
                <a:sym typeface="Calibri"/>
              </a:rPr>
              <a:t>‹#›</a:t>
            </a:fld>
            <a:endParaRPr sz="1200" b="0" i="0" u="none" strike="noStrike" cap="none">
              <a:solidFill>
                <a:srgbClr val="008784"/>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0A5199C5-736C-4B3C-B218-8301BAFD1379}"/>
              </a:ext>
            </a:extLst>
          </p:cNvPr>
          <p:cNvPicPr>
            <a:picLocks noChangeAspect="1"/>
          </p:cNvPicPr>
          <p:nvPr userDrawn="1"/>
        </p:nvPicPr>
        <p:blipFill rotWithShape="1">
          <a:blip r:embed="rId16"/>
          <a:srcRect t="14881" b="14734"/>
          <a:stretch/>
        </p:blipFill>
        <p:spPr>
          <a:xfrm>
            <a:off x="488695" y="5692877"/>
            <a:ext cx="1541080" cy="66775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ctrTitle"/>
          </p:nvPr>
        </p:nvSpPr>
        <p:spPr>
          <a:xfrm>
            <a:off x="2339750" y="0"/>
            <a:ext cx="6665400" cy="4230000"/>
          </a:xfrm>
          <a:prstGeom prst="rect">
            <a:avLst/>
          </a:prstGeom>
          <a:noFill/>
          <a:ln>
            <a:noFill/>
          </a:ln>
        </p:spPr>
        <p:txBody>
          <a:bodyPr spcFirstLastPara="1" wrap="square" lIns="91425" tIns="45700" rIns="91425" bIns="45700" anchor="t" anchorCtr="0">
            <a:noAutofit/>
          </a:bodyPr>
          <a:lstStyle/>
          <a:p>
            <a:pPr lvl="0"/>
            <a:br>
              <a:rPr lang="en-ZA" sz="3000" b="1" i="0" u="none" strike="noStrike" cap="none" dirty="0">
                <a:solidFill>
                  <a:srgbClr val="008784"/>
                </a:solidFill>
                <a:latin typeface="Calibri"/>
                <a:ea typeface="Calibri"/>
                <a:cs typeface="Calibri"/>
                <a:sym typeface="Calibri"/>
              </a:rPr>
            </a:br>
            <a:br>
              <a:rPr lang="en-ZA" sz="3000" b="1" i="0" u="none" strike="noStrike" cap="none" dirty="0">
                <a:solidFill>
                  <a:srgbClr val="008784"/>
                </a:solidFill>
                <a:latin typeface="Calibri"/>
                <a:ea typeface="Calibri"/>
                <a:cs typeface="Calibri"/>
                <a:sym typeface="Calibri"/>
              </a:rPr>
            </a:br>
            <a:r>
              <a:rPr lang="en-ZA" sz="3600" dirty="0"/>
              <a:t>Grade R Maths project</a:t>
            </a:r>
            <a:br>
              <a:rPr lang="en-ZA" sz="3600" dirty="0"/>
            </a:br>
            <a:r>
              <a:rPr lang="en-ZA" sz="3600" dirty="0"/>
              <a:t>External Evaluation</a:t>
            </a:r>
            <a:br>
              <a:rPr lang="en-ZA" sz="3600" dirty="0"/>
            </a:br>
            <a:r>
              <a:rPr lang="en-ZA" sz="3600" dirty="0"/>
              <a:t>Findings &amp; Recommendations</a:t>
            </a:r>
            <a:br>
              <a:rPr lang="en-ZA" sz="3600" dirty="0"/>
            </a:br>
            <a:endParaRPr sz="3600" dirty="0"/>
          </a:p>
          <a:p>
            <a:pPr marL="0" marR="0" lvl="0" indent="0" algn="r" rtl="0">
              <a:spcBef>
                <a:spcPts val="0"/>
              </a:spcBef>
              <a:spcAft>
                <a:spcPts val="0"/>
              </a:spcAft>
              <a:buClr>
                <a:srgbClr val="008784"/>
              </a:buClr>
              <a:buSzPts val="3000"/>
              <a:buFont typeface="Calibri"/>
              <a:buNone/>
            </a:pPr>
            <a:br>
              <a:rPr lang="en-ZA" sz="2000" b="0" dirty="0"/>
            </a:br>
            <a:br>
              <a:rPr lang="en-ZA" sz="2000" b="0" dirty="0"/>
            </a:br>
            <a:r>
              <a:rPr lang="en-ZA" sz="2000" b="0" dirty="0"/>
              <a:t>11 July 2018</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t>SA/district level findings – average hours of support</a:t>
            </a:r>
          </a:p>
        </p:txBody>
      </p:sp>
      <p:sp>
        <p:nvSpPr>
          <p:cNvPr id="3" name="Text Placeholder 2"/>
          <p:cNvSpPr>
            <a:spLocks noGrp="1"/>
          </p:cNvSpPr>
          <p:nvPr>
            <p:ph type="body" idx="1"/>
          </p:nvPr>
        </p:nvSpPr>
        <p:spPr>
          <a:xfrm>
            <a:off x="642910" y="1384299"/>
            <a:ext cx="8309361" cy="4259279"/>
          </a:xfrm>
        </p:spPr>
        <p:txBody>
          <a:bodyPr/>
          <a:lstStyle/>
          <a:p>
            <a:endParaRPr lang="en-ZA" dirty="0"/>
          </a:p>
          <a:p>
            <a:endParaRPr lang="en-ZA" dirty="0"/>
          </a:p>
          <a:p>
            <a:endParaRPr lang="en-ZA" dirty="0"/>
          </a:p>
          <a:p>
            <a:endParaRPr lang="en-ZA" dirty="0"/>
          </a:p>
          <a:p>
            <a:pPr marL="88900" indent="0">
              <a:buNone/>
            </a:pPr>
            <a:endParaRPr lang="en-ZA" dirty="0"/>
          </a:p>
          <a:p>
            <a:pPr marL="88900" indent="0">
              <a:buNone/>
            </a:pPr>
            <a:endParaRPr lang="en-ZA" dirty="0"/>
          </a:p>
          <a:p>
            <a:pPr marL="88900" indent="0">
              <a:buNone/>
            </a:pPr>
            <a:endParaRPr lang="en-ZA" dirty="0"/>
          </a:p>
          <a:p>
            <a:endParaRPr lang="en-US" dirty="0"/>
          </a:p>
          <a:p>
            <a:pPr marL="88900" indent="0">
              <a:buNone/>
            </a:pPr>
            <a:endParaRPr lang="en-US" sz="1400" dirty="0"/>
          </a:p>
          <a:p>
            <a:pPr>
              <a:buFont typeface="Arial" panose="020B0604020202020204" pitchFamily="34" charset="0"/>
              <a:buChar char="•"/>
            </a:pPr>
            <a:endParaRPr lang="en-ZA" sz="140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rgbClr val="008784"/>
                </a:solidFill>
                <a:latin typeface="Calibri"/>
                <a:ea typeface="Calibri"/>
                <a:cs typeface="Calibri"/>
                <a:sym typeface="Calibri"/>
              </a:rPr>
              <a:t>10</a:t>
            </a:fld>
            <a:endParaRPr lang="en-ZA" sz="1200" b="0" i="0" u="none" strike="noStrike" cap="none">
              <a:solidFill>
                <a:srgbClr val="008784"/>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70DE9448-6E99-4D02-B270-4BBE8B6FAAC4}"/>
              </a:ext>
            </a:extLst>
          </p:cNvPr>
          <p:cNvPicPr>
            <a:picLocks noChangeAspect="1"/>
          </p:cNvPicPr>
          <p:nvPr/>
        </p:nvPicPr>
        <p:blipFill>
          <a:blip r:embed="rId3"/>
          <a:stretch>
            <a:fillRect/>
          </a:stretch>
        </p:blipFill>
        <p:spPr>
          <a:xfrm>
            <a:off x="1182320" y="982602"/>
            <a:ext cx="6380529" cy="4604952"/>
          </a:xfrm>
          <a:prstGeom prst="rect">
            <a:avLst/>
          </a:prstGeom>
        </p:spPr>
      </p:pic>
    </p:spTree>
    <p:extLst>
      <p:ext uri="{BB962C8B-B14F-4D97-AF65-F5344CB8AC3E}">
        <p14:creationId xmlns:p14="http://schemas.microsoft.com/office/powerpoint/2010/main" val="861254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t>SA/district level findings – SA training</a:t>
            </a:r>
          </a:p>
        </p:txBody>
      </p:sp>
      <p:sp>
        <p:nvSpPr>
          <p:cNvPr id="3" name="Text Placeholder 2"/>
          <p:cNvSpPr>
            <a:spLocks noGrp="1"/>
          </p:cNvSpPr>
          <p:nvPr>
            <p:ph type="body" idx="1"/>
          </p:nvPr>
        </p:nvSpPr>
        <p:spPr>
          <a:xfrm>
            <a:off x="642910" y="1200151"/>
            <a:ext cx="8309361" cy="4443428"/>
          </a:xfrm>
        </p:spPr>
        <p:txBody>
          <a:bodyPr/>
          <a:lstStyle/>
          <a:p>
            <a:pPr marL="431800" indent="-342900">
              <a:buFont typeface="Arial" panose="020B0604020202020204" pitchFamily="34" charset="0"/>
              <a:buChar char="•"/>
            </a:pPr>
            <a:r>
              <a:rPr lang="en-ZA" dirty="0">
                <a:solidFill>
                  <a:schemeClr val="tx1"/>
                </a:solidFill>
              </a:rPr>
              <a:t>5 days of training of 70 SAs, November 2016</a:t>
            </a:r>
          </a:p>
          <a:p>
            <a:pPr marL="431800" indent="-342900">
              <a:buFont typeface="Arial" panose="020B0604020202020204" pitchFamily="34" charset="0"/>
              <a:buChar char="•"/>
            </a:pPr>
            <a:r>
              <a:rPr lang="en-ZA" dirty="0">
                <a:solidFill>
                  <a:schemeClr val="tx1"/>
                </a:solidFill>
              </a:rPr>
              <a:t>By the end of the course, all planned content and objectives were covered.</a:t>
            </a:r>
          </a:p>
          <a:p>
            <a:pPr marL="431800" indent="-342900">
              <a:buFont typeface="Arial" panose="020B0604020202020204" pitchFamily="34" charset="0"/>
              <a:buChar char="•"/>
            </a:pPr>
            <a:r>
              <a:rPr lang="en-ZA" dirty="0">
                <a:solidFill>
                  <a:schemeClr val="tx1"/>
                </a:solidFill>
              </a:rPr>
              <a:t>Initial resistance from the FP Subject Advisors appeared to drop off, particularly when the Activity Guides were first displayed. </a:t>
            </a:r>
          </a:p>
          <a:p>
            <a:pPr marL="431800" indent="-342900">
              <a:buFont typeface="Arial" panose="020B0604020202020204" pitchFamily="34" charset="0"/>
              <a:buChar char="•"/>
            </a:pPr>
            <a:r>
              <a:rPr lang="en-ZA" dirty="0">
                <a:solidFill>
                  <a:schemeClr val="tx1"/>
                </a:solidFill>
              </a:rPr>
              <a:t>Practical, interactive training; good balance between theoretical and practical</a:t>
            </a:r>
          </a:p>
          <a:p>
            <a:pPr marL="431800" indent="-342900">
              <a:buFont typeface="Arial" panose="020B0604020202020204" pitchFamily="34" charset="0"/>
              <a:buChar char="•"/>
            </a:pPr>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rgbClr val="008784"/>
                </a:solidFill>
                <a:latin typeface="Calibri"/>
                <a:ea typeface="Calibri"/>
                <a:cs typeface="Calibri"/>
                <a:sym typeface="Calibri"/>
              </a:rPr>
              <a:t>11</a:t>
            </a:fld>
            <a:endParaRPr lang="en-ZA" sz="1200" b="0" i="0" u="none" strike="noStrike" cap="none">
              <a:solidFill>
                <a:srgbClr val="008784"/>
              </a:solidFill>
              <a:latin typeface="Calibri"/>
              <a:ea typeface="Calibri"/>
              <a:cs typeface="Calibri"/>
              <a:sym typeface="Calibri"/>
            </a:endParaRPr>
          </a:p>
        </p:txBody>
      </p:sp>
    </p:spTree>
    <p:extLst>
      <p:ext uri="{BB962C8B-B14F-4D97-AF65-F5344CB8AC3E}">
        <p14:creationId xmlns:p14="http://schemas.microsoft.com/office/powerpoint/2010/main" val="963746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t>SA/district level findings – dry runs (1)</a:t>
            </a:r>
          </a:p>
        </p:txBody>
      </p:sp>
      <p:sp>
        <p:nvSpPr>
          <p:cNvPr id="3" name="Text Placeholder 2"/>
          <p:cNvSpPr>
            <a:spLocks noGrp="1"/>
          </p:cNvSpPr>
          <p:nvPr>
            <p:ph type="body" idx="1"/>
          </p:nvPr>
        </p:nvSpPr>
        <p:spPr>
          <a:xfrm>
            <a:off x="642910" y="982602"/>
            <a:ext cx="8309361" cy="4660977"/>
          </a:xfrm>
        </p:spPr>
        <p:txBody>
          <a:bodyPr/>
          <a:lstStyle/>
          <a:p>
            <a:pPr marL="431800" indent="-342900">
              <a:buFont typeface="Arial" panose="020B0604020202020204" pitchFamily="34" charset="0"/>
              <a:buChar char="•"/>
            </a:pPr>
            <a:r>
              <a:rPr lang="en-ZA" dirty="0">
                <a:solidFill>
                  <a:schemeClr val="tx1"/>
                </a:solidFill>
              </a:rPr>
              <a:t>Support by SDU: seven 2 to 3-hour dry runs (in each district), plus one 3.5 day block dry run</a:t>
            </a:r>
          </a:p>
          <a:p>
            <a:pPr marL="431800" indent="-342900">
              <a:buFont typeface="Arial" panose="020B0604020202020204" pitchFamily="34" charset="0"/>
              <a:buChar char="•"/>
            </a:pPr>
            <a:r>
              <a:rPr lang="en-ZA" dirty="0">
                <a:solidFill>
                  <a:schemeClr val="tx1"/>
                </a:solidFill>
              </a:rPr>
              <a:t>All in first half of 2017 (for Phase 1)</a:t>
            </a:r>
          </a:p>
          <a:p>
            <a:pPr marL="431800" indent="-342900">
              <a:buFont typeface="Arial" panose="020B0604020202020204" pitchFamily="34" charset="0"/>
              <a:buChar char="•"/>
            </a:pPr>
            <a:r>
              <a:rPr lang="en-ZA" dirty="0">
                <a:solidFill>
                  <a:schemeClr val="tx1"/>
                </a:solidFill>
              </a:rPr>
              <a:t>Positive points:</a:t>
            </a:r>
          </a:p>
          <a:p>
            <a:pPr marL="1003300" lvl="1" indent="-457200">
              <a:buFont typeface="Wingdings" panose="05000000000000000000" pitchFamily="2" charset="2"/>
              <a:buChar char="§"/>
            </a:pPr>
            <a:r>
              <a:rPr lang="en-ZA" sz="2000" dirty="0">
                <a:solidFill>
                  <a:schemeClr val="tx1"/>
                </a:solidFill>
              </a:rPr>
              <a:t>Acted as support group</a:t>
            </a:r>
          </a:p>
          <a:p>
            <a:pPr marL="1003300" lvl="1" indent="-457200">
              <a:buFont typeface="Wingdings" panose="05000000000000000000" pitchFamily="2" charset="2"/>
              <a:buChar char="§"/>
            </a:pPr>
            <a:r>
              <a:rPr lang="en-ZA" sz="2000" dirty="0">
                <a:solidFill>
                  <a:schemeClr val="tx1"/>
                </a:solidFill>
              </a:rPr>
              <a:t>Knowledgeable, calm, well-prepared facilitators</a:t>
            </a:r>
          </a:p>
          <a:p>
            <a:pPr marL="1003300" lvl="1" indent="-457200">
              <a:buFont typeface="Wingdings" panose="05000000000000000000" pitchFamily="2" charset="2"/>
              <a:buChar char="§"/>
            </a:pPr>
            <a:r>
              <a:rPr lang="en-ZA" sz="2000" dirty="0">
                <a:solidFill>
                  <a:schemeClr val="tx1"/>
                </a:solidFill>
              </a:rPr>
              <a:t>Relaxed pace (at district dry runs)</a:t>
            </a:r>
          </a:p>
          <a:p>
            <a:pPr marL="1003300" lvl="1" indent="-457200">
              <a:buFont typeface="Wingdings" panose="05000000000000000000" pitchFamily="2" charset="2"/>
              <a:buChar char="§"/>
            </a:pPr>
            <a:r>
              <a:rPr lang="en-ZA" sz="2000" dirty="0">
                <a:solidFill>
                  <a:schemeClr val="tx1"/>
                </a:solidFill>
              </a:rPr>
              <a:t>Easy atmosphere</a:t>
            </a:r>
          </a:p>
          <a:p>
            <a:pPr marL="1003300" lvl="1" indent="-457200">
              <a:buFont typeface="Wingdings" panose="05000000000000000000" pitchFamily="2" charset="2"/>
              <a:buChar char="§"/>
            </a:pPr>
            <a:r>
              <a:rPr lang="en-ZA" sz="2000" dirty="0">
                <a:solidFill>
                  <a:schemeClr val="tx1"/>
                </a:solidFill>
              </a:rPr>
              <a:t>Opportunity for discussion; plenty of open-ended questions</a:t>
            </a:r>
          </a:p>
          <a:p>
            <a:pPr marL="1003300" lvl="1" indent="-457200">
              <a:buFont typeface="Wingdings" panose="05000000000000000000" pitchFamily="2" charset="2"/>
              <a:buChar char="§"/>
            </a:pPr>
            <a:r>
              <a:rPr lang="en-ZA" sz="2000" dirty="0">
                <a:solidFill>
                  <a:schemeClr val="tx1"/>
                </a:solidFill>
              </a:rPr>
              <a:t>Very practical – many group discussions and activities</a:t>
            </a:r>
          </a:p>
          <a:p>
            <a:pPr marL="1003300" lvl="1" indent="-457200">
              <a:buFont typeface="Wingdings" panose="05000000000000000000" pitchFamily="2" charset="2"/>
              <a:buChar char="§"/>
            </a:pPr>
            <a:r>
              <a:rPr lang="en-ZA" sz="2000" dirty="0">
                <a:solidFill>
                  <a:schemeClr val="tx1"/>
                </a:solidFill>
              </a:rPr>
              <a:t>Positive and engaged FP subject advisors</a:t>
            </a:r>
          </a:p>
          <a:p>
            <a:pPr marL="1003300" lvl="1" indent="-457200">
              <a:buFont typeface="Wingdings" panose="05000000000000000000" pitchFamily="2" charset="2"/>
              <a:buChar char="§"/>
            </a:pPr>
            <a:endParaRPr lang="en-ZA" sz="2000" dirty="0"/>
          </a:p>
          <a:p>
            <a:pPr marL="1003300" lvl="1" indent="-457200">
              <a:buFont typeface="Wingdings" panose="05000000000000000000" pitchFamily="2" charset="2"/>
              <a:buChar char="§"/>
            </a:pPr>
            <a:endParaRPr lang="en-ZA" sz="200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rgbClr val="008784"/>
                </a:solidFill>
                <a:latin typeface="Calibri"/>
                <a:ea typeface="Calibri"/>
                <a:cs typeface="Calibri"/>
                <a:sym typeface="Calibri"/>
              </a:rPr>
              <a:t>12</a:t>
            </a:fld>
            <a:endParaRPr lang="en-ZA" sz="1200" b="0" i="0" u="none" strike="noStrike" cap="none">
              <a:solidFill>
                <a:srgbClr val="008784"/>
              </a:solidFill>
              <a:latin typeface="Calibri"/>
              <a:ea typeface="Calibri"/>
              <a:cs typeface="Calibri"/>
              <a:sym typeface="Calibri"/>
            </a:endParaRPr>
          </a:p>
        </p:txBody>
      </p:sp>
    </p:spTree>
    <p:extLst>
      <p:ext uri="{BB962C8B-B14F-4D97-AF65-F5344CB8AC3E}">
        <p14:creationId xmlns:p14="http://schemas.microsoft.com/office/powerpoint/2010/main" val="16682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t>SA/district level findings – dry runs (2)</a:t>
            </a:r>
          </a:p>
        </p:txBody>
      </p:sp>
      <p:sp>
        <p:nvSpPr>
          <p:cNvPr id="3" name="Text Placeholder 2"/>
          <p:cNvSpPr>
            <a:spLocks noGrp="1"/>
          </p:cNvSpPr>
          <p:nvPr>
            <p:ph type="body" idx="1"/>
          </p:nvPr>
        </p:nvSpPr>
        <p:spPr>
          <a:xfrm>
            <a:off x="642910" y="982602"/>
            <a:ext cx="8309361" cy="4660977"/>
          </a:xfrm>
        </p:spPr>
        <p:txBody>
          <a:bodyPr/>
          <a:lstStyle/>
          <a:p>
            <a:pPr marL="431800" indent="-342900">
              <a:buFont typeface="Arial" panose="020B0604020202020204" pitchFamily="34" charset="0"/>
              <a:buChar char="•"/>
            </a:pPr>
            <a:r>
              <a:rPr lang="en-ZA" dirty="0">
                <a:solidFill>
                  <a:schemeClr val="tx1"/>
                </a:solidFill>
              </a:rPr>
              <a:t>Points of concern</a:t>
            </a:r>
          </a:p>
          <a:p>
            <a:pPr marL="889000" lvl="1" indent="-342900">
              <a:buFont typeface="Wingdings" panose="05000000000000000000" pitchFamily="2" charset="2"/>
              <a:buChar char="§"/>
            </a:pPr>
            <a:r>
              <a:rPr lang="en-ZA" sz="2000" dirty="0">
                <a:solidFill>
                  <a:schemeClr val="tx1"/>
                </a:solidFill>
              </a:rPr>
              <a:t>  Materials not always ready on time, and with some errors</a:t>
            </a:r>
          </a:p>
          <a:p>
            <a:pPr marL="1003300" lvl="1" indent="-457200">
              <a:buFont typeface="Wingdings" panose="05000000000000000000" pitchFamily="2" charset="2"/>
              <a:buChar char="§"/>
            </a:pPr>
            <a:r>
              <a:rPr lang="en-ZA" sz="2000" dirty="0"/>
              <a:t>Quieter </a:t>
            </a:r>
            <a:r>
              <a:rPr lang="en-ZA" sz="2000" dirty="0">
                <a:solidFill>
                  <a:schemeClr val="tx1"/>
                </a:solidFill>
              </a:rPr>
              <a:t>FP subject advisors</a:t>
            </a:r>
            <a:r>
              <a:rPr lang="en-ZA" sz="2000" dirty="0"/>
              <a:t> not always drawn in</a:t>
            </a:r>
          </a:p>
          <a:p>
            <a:pPr marL="1003300" lvl="1" indent="-457200">
              <a:buFont typeface="Wingdings" panose="05000000000000000000" pitchFamily="2" charset="2"/>
              <a:buChar char="§"/>
            </a:pPr>
            <a:r>
              <a:rPr lang="en-ZA" sz="2000" dirty="0"/>
              <a:t>Crowded venue for block dry run</a:t>
            </a:r>
          </a:p>
          <a:p>
            <a:pPr marL="1003300" lvl="1" indent="-457200">
              <a:buFont typeface="Wingdings" panose="05000000000000000000" pitchFamily="2" charset="2"/>
              <a:buChar char="§"/>
            </a:pPr>
            <a:r>
              <a:rPr lang="en-ZA" sz="2000" dirty="0"/>
              <a:t>Rushed facilitation (at block dry run)</a:t>
            </a:r>
          </a:p>
          <a:p>
            <a:pPr marL="1003300" lvl="1" indent="-457200">
              <a:buFont typeface="Wingdings" panose="05000000000000000000" pitchFamily="2" charset="2"/>
              <a:buChar char="§"/>
            </a:pPr>
            <a:r>
              <a:rPr lang="en-ZA" sz="2000" dirty="0"/>
              <a:t>No true ‘dry run’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rgbClr val="008784"/>
                </a:solidFill>
                <a:latin typeface="Calibri"/>
                <a:ea typeface="Calibri"/>
                <a:cs typeface="Calibri"/>
                <a:sym typeface="Calibri"/>
              </a:rPr>
              <a:t>13</a:t>
            </a:fld>
            <a:endParaRPr lang="en-ZA" sz="1200" b="0" i="0" u="none" strike="noStrike" cap="none">
              <a:solidFill>
                <a:srgbClr val="008784"/>
              </a:solidFill>
              <a:latin typeface="Calibri"/>
              <a:ea typeface="Calibri"/>
              <a:cs typeface="Calibri"/>
              <a:sym typeface="Calibri"/>
            </a:endParaRPr>
          </a:p>
        </p:txBody>
      </p:sp>
    </p:spTree>
    <p:extLst>
      <p:ext uri="{BB962C8B-B14F-4D97-AF65-F5344CB8AC3E}">
        <p14:creationId xmlns:p14="http://schemas.microsoft.com/office/powerpoint/2010/main" val="2308226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SA/district level findings – test participants &amp; demographics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rgbClr val="008784"/>
                </a:solidFill>
                <a:latin typeface="Calibri"/>
                <a:ea typeface="Calibri"/>
                <a:cs typeface="Calibri"/>
                <a:sym typeface="Calibri"/>
              </a:rPr>
              <a:t>14</a:t>
            </a:fld>
            <a:endParaRPr lang="en-ZA" sz="1200" b="0" i="0" u="none" strike="noStrike" cap="none">
              <a:solidFill>
                <a:srgbClr val="008784"/>
              </a:solidFill>
              <a:latin typeface="Calibri"/>
              <a:ea typeface="Calibri"/>
              <a:cs typeface="Calibri"/>
              <a:sym typeface="Calibri"/>
            </a:endParaRPr>
          </a:p>
        </p:txBody>
      </p:sp>
      <p:sp>
        <p:nvSpPr>
          <p:cNvPr id="8" name="TextBox 7"/>
          <p:cNvSpPr txBox="1"/>
          <p:nvPr/>
        </p:nvSpPr>
        <p:spPr>
          <a:xfrm>
            <a:off x="1371600" y="1710812"/>
            <a:ext cx="1253613" cy="461665"/>
          </a:xfrm>
          <a:prstGeom prst="rect">
            <a:avLst/>
          </a:prstGeom>
          <a:noFill/>
        </p:spPr>
        <p:txBody>
          <a:bodyPr wrap="square" rtlCol="0">
            <a:spAutoFit/>
          </a:bodyPr>
          <a:lstStyle/>
          <a:p>
            <a:r>
              <a:rPr lang="en-ZA" sz="2400" dirty="0">
                <a:solidFill>
                  <a:schemeClr val="bg1"/>
                </a:solidFill>
              </a:rPr>
              <a:t>Pre-test</a:t>
            </a:r>
          </a:p>
        </p:txBody>
      </p:sp>
      <p:pic>
        <p:nvPicPr>
          <p:cNvPr id="12" name="Picture 11">
            <a:extLst>
              <a:ext uri="{FF2B5EF4-FFF2-40B4-BE49-F238E27FC236}">
                <a16:creationId xmlns:a16="http://schemas.microsoft.com/office/drawing/2014/main" id="{C65AD381-CCC0-48F9-A5E0-8DD300CD639F}"/>
              </a:ext>
            </a:extLst>
          </p:cNvPr>
          <p:cNvPicPr>
            <a:picLocks noChangeAspect="1"/>
          </p:cNvPicPr>
          <p:nvPr/>
        </p:nvPicPr>
        <p:blipFill>
          <a:blip r:embed="rId3"/>
          <a:stretch>
            <a:fillRect/>
          </a:stretch>
        </p:blipFill>
        <p:spPr>
          <a:xfrm>
            <a:off x="1371600" y="1710812"/>
            <a:ext cx="5819775" cy="3750128"/>
          </a:xfrm>
          <a:prstGeom prst="rect">
            <a:avLst/>
          </a:prstGeom>
        </p:spPr>
      </p:pic>
    </p:spTree>
    <p:extLst>
      <p:ext uri="{BB962C8B-B14F-4D97-AF65-F5344CB8AC3E}">
        <p14:creationId xmlns:p14="http://schemas.microsoft.com/office/powerpoint/2010/main" val="3892739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628680" y="428604"/>
            <a:ext cx="8229600" cy="553998"/>
          </a:xfrm>
          <a:prstGeom prst="rect">
            <a:avLst/>
          </a:prstGeom>
          <a:noFill/>
          <a:ln>
            <a:noFill/>
          </a:ln>
        </p:spPr>
        <p:txBody>
          <a:bodyPr spcFirstLastPara="1" wrap="square" lIns="91425" tIns="45700" rIns="91425" bIns="45700" anchor="t" anchorCtr="0">
            <a:noAutofit/>
          </a:bodyPr>
          <a:lstStyle/>
          <a:p>
            <a:pPr lvl="0"/>
            <a:r>
              <a:rPr lang="en-ZA" dirty="0"/>
              <a:t>SA/district level findings – test results</a:t>
            </a:r>
            <a:endParaRPr sz="3000" b="1" i="0" u="none" strike="noStrike" cap="none" dirty="0">
              <a:solidFill>
                <a:srgbClr val="008784"/>
              </a:solidFill>
              <a:latin typeface="Calibri"/>
              <a:ea typeface="Calibri"/>
              <a:cs typeface="Calibri"/>
              <a:sym typeface="Calibri"/>
            </a:endParaRPr>
          </a:p>
        </p:txBody>
      </p:sp>
      <p:sp>
        <p:nvSpPr>
          <p:cNvPr id="272" name="Shape 272"/>
          <p:cNvSpPr txBox="1">
            <a:spLocks noGrp="1"/>
          </p:cNvSpPr>
          <p:nvPr>
            <p:ph type="body" idx="1"/>
          </p:nvPr>
        </p:nvSpPr>
        <p:spPr>
          <a:xfrm>
            <a:off x="628675" y="1033916"/>
            <a:ext cx="4100100" cy="24749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F7F7F"/>
              </a:buClr>
              <a:buSzPts val="2200"/>
              <a:buFont typeface="Calibri"/>
              <a:buNone/>
            </a:pPr>
            <a:r>
              <a:rPr lang="en-ZA" sz="2000" b="1" dirty="0"/>
              <a:t>Pre-</a:t>
            </a:r>
            <a:r>
              <a:rPr lang="en-ZA" sz="2000" b="1" i="0" u="none" strike="noStrike" cap="none" dirty="0">
                <a:solidFill>
                  <a:srgbClr val="7F7F7F"/>
                </a:solidFill>
                <a:latin typeface="Calibri"/>
                <a:ea typeface="Calibri"/>
                <a:cs typeface="Calibri"/>
                <a:sym typeface="Calibri"/>
              </a:rPr>
              <a:t>Test Results</a:t>
            </a:r>
            <a:endParaRPr sz="2000" b="1" dirty="0"/>
          </a:p>
          <a:p>
            <a:pPr marL="342900" marR="0" lvl="0" indent="-317500" algn="l" rtl="0">
              <a:spcBef>
                <a:spcPts val="440"/>
              </a:spcBef>
              <a:spcAft>
                <a:spcPts val="0"/>
              </a:spcAft>
              <a:buClr>
                <a:srgbClr val="7F7F7F"/>
              </a:buClr>
              <a:buSzPts val="1800"/>
              <a:buFont typeface="Arial"/>
              <a:buChar char="•"/>
            </a:pPr>
            <a:r>
              <a:rPr lang="en-ZA" sz="2000" b="0" i="0" u="none" strike="noStrike" cap="none" dirty="0">
                <a:solidFill>
                  <a:schemeClr val="tx1"/>
                </a:solidFill>
                <a:latin typeface="Calibri"/>
                <a:ea typeface="Calibri"/>
                <a:cs typeface="Calibri"/>
                <a:sym typeface="Calibri"/>
              </a:rPr>
              <a:t>Mean score of 48.6%. </a:t>
            </a:r>
            <a:endParaRPr sz="2000" b="0" i="0" u="none" strike="noStrike" cap="none" dirty="0">
              <a:solidFill>
                <a:schemeClr val="tx1"/>
              </a:solidFill>
              <a:latin typeface="Calibri"/>
              <a:ea typeface="Calibri"/>
              <a:cs typeface="Calibri"/>
              <a:sym typeface="Calibri"/>
            </a:endParaRPr>
          </a:p>
          <a:p>
            <a:pPr marL="342900" marR="0" lvl="0" indent="-317500" algn="l" rtl="0">
              <a:spcBef>
                <a:spcPts val="440"/>
              </a:spcBef>
              <a:spcAft>
                <a:spcPts val="0"/>
              </a:spcAft>
              <a:buClr>
                <a:srgbClr val="7F7F7F"/>
              </a:buClr>
              <a:buSzPts val="1800"/>
              <a:buFont typeface="Arial"/>
              <a:buChar char="•"/>
            </a:pPr>
            <a:r>
              <a:rPr lang="en-ZA" sz="2000" b="0" i="0" u="none" strike="noStrike" cap="none" dirty="0">
                <a:solidFill>
                  <a:schemeClr val="tx1"/>
                </a:solidFill>
                <a:sym typeface="Calibri"/>
              </a:rPr>
              <a:t>Scores ranged from 20% to 80%</a:t>
            </a:r>
            <a:endParaRPr sz="2000" dirty="0">
              <a:solidFill>
                <a:schemeClr val="tx1"/>
              </a:solidFill>
            </a:endParaRPr>
          </a:p>
          <a:p>
            <a:pPr marL="342900" marR="0" lvl="0" indent="-203200" algn="l" rtl="0">
              <a:spcBef>
                <a:spcPts val="440"/>
              </a:spcBef>
              <a:spcAft>
                <a:spcPts val="0"/>
              </a:spcAft>
              <a:buClr>
                <a:srgbClr val="7F7F7F"/>
              </a:buClr>
              <a:buSzPts val="2200"/>
              <a:buFont typeface="Arial"/>
              <a:buNone/>
            </a:pPr>
            <a:endParaRPr sz="1800" b="0" i="0" u="none" strike="noStrike" cap="none" dirty="0">
              <a:solidFill>
                <a:srgbClr val="7F7F7F"/>
              </a:solidFill>
              <a:latin typeface="Calibri"/>
              <a:ea typeface="Calibri"/>
              <a:cs typeface="Calibri"/>
              <a:sym typeface="Calibri"/>
            </a:endParaRPr>
          </a:p>
        </p:txBody>
      </p:sp>
      <p:sp>
        <p:nvSpPr>
          <p:cNvPr id="273" name="Shape 273"/>
          <p:cNvSpPr txBox="1">
            <a:spLocks noGrp="1"/>
          </p:cNvSpPr>
          <p:nvPr>
            <p:ph type="sldNum" idx="12"/>
          </p:nvPr>
        </p:nvSpPr>
        <p:spPr>
          <a:xfrm>
            <a:off x="6786578"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b="0" i="0" u="none" strike="noStrike" cap="none">
                <a:solidFill>
                  <a:srgbClr val="008784"/>
                </a:solidFill>
                <a:latin typeface="Calibri"/>
                <a:ea typeface="Calibri"/>
                <a:cs typeface="Calibri"/>
                <a:sym typeface="Calibri"/>
              </a:rPr>
              <a:t>15</a:t>
            </a:fld>
            <a:endParaRPr sz="1200" b="0" i="0" u="none" strike="noStrike" cap="none">
              <a:solidFill>
                <a:srgbClr val="008784"/>
              </a:solidFill>
              <a:latin typeface="Calibri"/>
              <a:ea typeface="Calibri"/>
              <a:cs typeface="Calibri"/>
              <a:sym typeface="Calibri"/>
            </a:endParaRPr>
          </a:p>
        </p:txBody>
      </p:sp>
      <p:sp>
        <p:nvSpPr>
          <p:cNvPr id="276" name="Shape 276"/>
          <p:cNvSpPr txBox="1">
            <a:spLocks noGrp="1"/>
          </p:cNvSpPr>
          <p:nvPr>
            <p:ph type="body" idx="1"/>
          </p:nvPr>
        </p:nvSpPr>
        <p:spPr>
          <a:xfrm>
            <a:off x="4976350" y="1033916"/>
            <a:ext cx="4100100" cy="28112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F7F7F"/>
              </a:buClr>
              <a:buSzPts val="2200"/>
              <a:buFont typeface="Calibri"/>
              <a:buNone/>
            </a:pPr>
            <a:r>
              <a:rPr lang="en-ZA" sz="2000" b="1" dirty="0"/>
              <a:t>Post-</a:t>
            </a:r>
            <a:r>
              <a:rPr lang="en-ZA" sz="2000" b="1" i="0" u="none" strike="noStrike" cap="none" dirty="0">
                <a:solidFill>
                  <a:srgbClr val="7F7F7F"/>
                </a:solidFill>
                <a:latin typeface="Calibri"/>
                <a:ea typeface="Calibri"/>
                <a:cs typeface="Calibri"/>
                <a:sym typeface="Calibri"/>
              </a:rPr>
              <a:t>Test Results</a:t>
            </a:r>
            <a:endParaRPr sz="2000" b="1" dirty="0"/>
          </a:p>
          <a:p>
            <a:pPr marL="342900" marR="0" lvl="0" indent="-317500" algn="l" rtl="0">
              <a:spcBef>
                <a:spcPts val="440"/>
              </a:spcBef>
              <a:spcAft>
                <a:spcPts val="0"/>
              </a:spcAft>
              <a:buClr>
                <a:srgbClr val="7F7F7F"/>
              </a:buClr>
              <a:buSzPts val="1800"/>
              <a:buFont typeface="Arial"/>
              <a:buChar char="•"/>
            </a:pPr>
            <a:r>
              <a:rPr lang="en-ZA" sz="2000" b="0" i="0" u="none" strike="noStrike" cap="none" dirty="0">
                <a:solidFill>
                  <a:schemeClr val="tx1"/>
                </a:solidFill>
                <a:latin typeface="Calibri"/>
                <a:ea typeface="Calibri"/>
                <a:cs typeface="Calibri"/>
                <a:sym typeface="Calibri"/>
              </a:rPr>
              <a:t>Mean score of </a:t>
            </a:r>
            <a:r>
              <a:rPr lang="en-ZA" sz="2000" dirty="0">
                <a:solidFill>
                  <a:schemeClr val="tx1"/>
                </a:solidFill>
              </a:rPr>
              <a:t>66.1</a:t>
            </a:r>
            <a:r>
              <a:rPr lang="en-ZA" sz="2000" b="0" i="0" u="none" strike="noStrike" cap="none" dirty="0">
                <a:solidFill>
                  <a:schemeClr val="tx1"/>
                </a:solidFill>
                <a:latin typeface="Calibri"/>
                <a:ea typeface="Calibri"/>
                <a:cs typeface="Calibri"/>
                <a:sym typeface="Calibri"/>
              </a:rPr>
              <a:t>%. </a:t>
            </a:r>
            <a:endParaRPr sz="2000" b="0" i="0" u="none" strike="noStrike" cap="none" dirty="0">
              <a:solidFill>
                <a:schemeClr val="tx1"/>
              </a:solidFill>
              <a:latin typeface="Calibri"/>
              <a:ea typeface="Calibri"/>
              <a:cs typeface="Calibri"/>
              <a:sym typeface="Calibri"/>
            </a:endParaRPr>
          </a:p>
          <a:p>
            <a:pPr marL="342900" marR="0" lvl="0" indent="-317500" algn="l" rtl="0">
              <a:spcBef>
                <a:spcPts val="440"/>
              </a:spcBef>
              <a:spcAft>
                <a:spcPts val="0"/>
              </a:spcAft>
              <a:buClr>
                <a:srgbClr val="7F7F7F"/>
              </a:buClr>
              <a:buSzPts val="1800"/>
              <a:buFont typeface="Arial"/>
              <a:buChar char="•"/>
            </a:pPr>
            <a:r>
              <a:rPr lang="en-ZA" sz="2000" b="0" i="0" u="none" strike="noStrike" cap="none" dirty="0">
                <a:solidFill>
                  <a:schemeClr val="tx1"/>
                </a:solidFill>
                <a:latin typeface="Calibri"/>
                <a:ea typeface="Calibri"/>
                <a:cs typeface="Calibri"/>
                <a:sym typeface="Calibri"/>
              </a:rPr>
              <a:t>Scores ranged from </a:t>
            </a:r>
            <a:r>
              <a:rPr lang="en-ZA" sz="2000" dirty="0">
                <a:solidFill>
                  <a:schemeClr val="tx1"/>
                </a:solidFill>
              </a:rPr>
              <a:t>46</a:t>
            </a:r>
            <a:r>
              <a:rPr lang="en-ZA" sz="2000" b="0" i="0" u="none" strike="noStrike" cap="none" dirty="0">
                <a:solidFill>
                  <a:schemeClr val="tx1"/>
                </a:solidFill>
                <a:latin typeface="Calibri"/>
                <a:ea typeface="Calibri"/>
                <a:cs typeface="Calibri"/>
                <a:sym typeface="Calibri"/>
              </a:rPr>
              <a:t>% to </a:t>
            </a:r>
            <a:r>
              <a:rPr lang="en-ZA" sz="2000" dirty="0">
                <a:solidFill>
                  <a:schemeClr val="tx1"/>
                </a:solidFill>
              </a:rPr>
              <a:t>92</a:t>
            </a:r>
            <a:r>
              <a:rPr lang="en-ZA" sz="2000" b="0" i="0" u="none" strike="noStrike" cap="none" dirty="0">
                <a:solidFill>
                  <a:schemeClr val="tx1"/>
                </a:solidFill>
                <a:latin typeface="Calibri"/>
                <a:ea typeface="Calibri"/>
                <a:cs typeface="Calibri"/>
                <a:sym typeface="Calibri"/>
              </a:rPr>
              <a:t>%</a:t>
            </a:r>
          </a:p>
          <a:p>
            <a:pPr marL="368300" marR="0" lvl="0" indent="-342900" algn="l" rtl="0">
              <a:spcBef>
                <a:spcPts val="440"/>
              </a:spcBef>
              <a:spcAft>
                <a:spcPts val="0"/>
              </a:spcAft>
              <a:buClr>
                <a:srgbClr val="7F7F7F"/>
              </a:buClr>
              <a:buSzPts val="1800"/>
              <a:buFont typeface="Arial" panose="020B0604020202020204" pitchFamily="34" charset="0"/>
              <a:buChar char="•"/>
            </a:pPr>
            <a:r>
              <a:rPr lang="en-ZA" sz="2000" b="1" dirty="0">
                <a:solidFill>
                  <a:schemeClr val="tx1"/>
                </a:solidFill>
              </a:rPr>
              <a:t>Increase of 17.5pp pre to post test = significant at 95% confidence level</a:t>
            </a:r>
          </a:p>
          <a:p>
            <a:pPr marL="368300" marR="0" lvl="0" indent="-342900" algn="l" rtl="0">
              <a:spcBef>
                <a:spcPts val="440"/>
              </a:spcBef>
              <a:spcAft>
                <a:spcPts val="0"/>
              </a:spcAft>
              <a:buClr>
                <a:srgbClr val="7F7F7F"/>
              </a:buClr>
              <a:buSzPts val="1800"/>
              <a:buFont typeface="Arial" panose="020B0604020202020204" pitchFamily="34" charset="0"/>
              <a:buChar char="•"/>
            </a:pPr>
            <a:r>
              <a:rPr lang="en-ZA" sz="2000" b="1" dirty="0">
                <a:solidFill>
                  <a:schemeClr val="tx1"/>
                </a:solidFill>
              </a:rPr>
              <a:t>Large effect (1.44 </a:t>
            </a:r>
            <a:r>
              <a:rPr lang="en-ZA" sz="2000" b="1" dirty="0" err="1">
                <a:solidFill>
                  <a:schemeClr val="tx1"/>
                </a:solidFill>
              </a:rPr>
              <a:t>sd</a:t>
            </a:r>
            <a:r>
              <a:rPr lang="en-ZA" sz="2000" b="1" dirty="0">
                <a:solidFill>
                  <a:schemeClr val="tx1"/>
                </a:solidFill>
              </a:rPr>
              <a:t>).</a:t>
            </a:r>
            <a:endParaRPr sz="2000" b="1" dirty="0">
              <a:solidFill>
                <a:schemeClr val="tx1"/>
              </a:solidFill>
            </a:endParaRPr>
          </a:p>
          <a:p>
            <a:pPr marL="342900" marR="0" lvl="0" indent="-203200" algn="l" rtl="0">
              <a:spcBef>
                <a:spcPts val="440"/>
              </a:spcBef>
              <a:spcAft>
                <a:spcPts val="0"/>
              </a:spcAft>
              <a:buClr>
                <a:srgbClr val="7F7F7F"/>
              </a:buClr>
              <a:buSzPts val="2200"/>
              <a:buFont typeface="Arial"/>
              <a:buNone/>
            </a:pPr>
            <a:endParaRPr sz="1800" b="0" i="0" u="none" strike="noStrike" cap="none" dirty="0">
              <a:solidFill>
                <a:srgbClr val="7F7F7F"/>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906B2BA5-5BB7-4E37-8E3F-FE006927C2F5}"/>
              </a:ext>
            </a:extLst>
          </p:cNvPr>
          <p:cNvPicPr>
            <a:picLocks noChangeAspect="1"/>
          </p:cNvPicPr>
          <p:nvPr/>
        </p:nvPicPr>
        <p:blipFill>
          <a:blip r:embed="rId3"/>
          <a:stretch>
            <a:fillRect/>
          </a:stretch>
        </p:blipFill>
        <p:spPr>
          <a:xfrm>
            <a:off x="0" y="2096220"/>
            <a:ext cx="5074706" cy="372786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Project level findings – stakeholder interviews (1)</a:t>
            </a:r>
          </a:p>
        </p:txBody>
      </p:sp>
      <p:sp>
        <p:nvSpPr>
          <p:cNvPr id="3" name="Text Placeholder 2"/>
          <p:cNvSpPr>
            <a:spLocks noGrp="1"/>
          </p:cNvSpPr>
          <p:nvPr>
            <p:ph type="body" idx="1"/>
          </p:nvPr>
        </p:nvSpPr>
        <p:spPr>
          <a:xfrm>
            <a:off x="628680" y="982602"/>
            <a:ext cx="7886640" cy="4616093"/>
          </a:xfrm>
        </p:spPr>
        <p:txBody>
          <a:bodyPr/>
          <a:lstStyle/>
          <a:p>
            <a:pPr marL="431800" indent="-342900" algn="just">
              <a:buFont typeface="Arial" panose="020B0604020202020204" pitchFamily="34" charset="0"/>
              <a:buChar char="•"/>
            </a:pPr>
            <a:r>
              <a:rPr lang="en-ZA" dirty="0">
                <a:solidFill>
                  <a:schemeClr val="tx1"/>
                </a:solidFill>
              </a:rPr>
              <a:t>An ambitious and complex project, conceptualised, developed and implemented at scale within tight timeframes. That this was possible indicates a successful collaboration.  However, there were some internal tensions. </a:t>
            </a:r>
          </a:p>
          <a:p>
            <a:pPr marL="431800" indent="-342900" algn="just">
              <a:buFont typeface="Arial" panose="020B0604020202020204" pitchFamily="34" charset="0"/>
              <a:buChar char="•"/>
            </a:pPr>
            <a:r>
              <a:rPr lang="en-ZA" dirty="0">
                <a:solidFill>
                  <a:schemeClr val="tx1"/>
                </a:solidFill>
              </a:rPr>
              <a:t>Role players fully committed and largely reported to have fulfilled their roles and responsibilities.</a:t>
            </a:r>
          </a:p>
          <a:p>
            <a:pPr algn="just">
              <a:buFont typeface="Arial" panose="020B0604020202020204" pitchFamily="34" charset="0"/>
              <a:buChar char="•"/>
            </a:pPr>
            <a:r>
              <a:rPr lang="en-ZA" b="1" dirty="0">
                <a:solidFill>
                  <a:schemeClr val="tx1"/>
                </a:solidFill>
              </a:rPr>
              <a:t>Project Steering Committee</a:t>
            </a:r>
          </a:p>
          <a:p>
            <a:pPr lvl="1" algn="just">
              <a:buFont typeface="Arial" panose="020B0604020202020204" pitchFamily="34" charset="0"/>
              <a:buChar char="•"/>
            </a:pPr>
            <a:r>
              <a:rPr lang="en-ZA" sz="2200" b="1" dirty="0">
                <a:solidFill>
                  <a:schemeClr val="accent6"/>
                </a:solidFill>
                <a:latin typeface="Bodoni MT Black" panose="02070A03080606020203" pitchFamily="18" charset="0"/>
              </a:rPr>
              <a:t>+</a:t>
            </a:r>
            <a:r>
              <a:rPr lang="en-ZA" sz="2200" b="1" dirty="0">
                <a:solidFill>
                  <a:schemeClr val="tx1"/>
                </a:solidFill>
              </a:rPr>
              <a:t> </a:t>
            </a:r>
            <a:r>
              <a:rPr lang="en-ZA" sz="2200" dirty="0">
                <a:solidFill>
                  <a:schemeClr val="tx1"/>
                </a:solidFill>
              </a:rPr>
              <a:t>effective in highlighting issues, holding role players accountable, facilitating communication and reporting</a:t>
            </a:r>
          </a:p>
          <a:p>
            <a:pPr lvl="1" algn="just">
              <a:buFont typeface="Arial" panose="020B0604020202020204" pitchFamily="34" charset="0"/>
              <a:buChar char="•"/>
            </a:pPr>
            <a:r>
              <a:rPr lang="en-ZA" sz="2200" b="1" dirty="0">
                <a:solidFill>
                  <a:schemeClr val="accent6"/>
                </a:solidFill>
                <a:latin typeface="Bodoni MT Black" panose="02070A03080606020203" pitchFamily="18" charset="0"/>
              </a:rPr>
              <a:t>-   </a:t>
            </a:r>
            <a:r>
              <a:rPr lang="en-ZA" sz="2200" dirty="0">
                <a:solidFill>
                  <a:schemeClr val="tx1"/>
                </a:solidFill>
              </a:rPr>
              <a:t>established late, limited effectiveness outside of quarterly meetings </a:t>
            </a:r>
          </a:p>
          <a:p>
            <a:pPr lvl="1">
              <a:buFont typeface="Arial" panose="020B0604020202020204" pitchFamily="34" charset="0"/>
              <a:buChar char="•"/>
            </a:pPr>
            <a:endParaRPr lang="en-ZA" sz="1600" dirty="0">
              <a:solidFill>
                <a:schemeClr val="tx1"/>
              </a:solidFill>
            </a:endParaRPr>
          </a:p>
          <a:p>
            <a:pPr lvl="1">
              <a:buFont typeface="Arial" panose="020B0604020202020204" pitchFamily="34" charset="0"/>
              <a:buChar char="•"/>
            </a:pPr>
            <a:endParaRPr lang="en-ZA" sz="1600" dirty="0">
              <a:solidFill>
                <a:schemeClr val="tx1"/>
              </a:solidFill>
            </a:endParaRPr>
          </a:p>
          <a:p>
            <a:pPr lvl="1">
              <a:buFont typeface="Arial" panose="020B0604020202020204" pitchFamily="34" charset="0"/>
              <a:buChar char="•"/>
            </a:pPr>
            <a:endParaRPr lang="en-ZA" sz="1600" dirty="0">
              <a:solidFill>
                <a:schemeClr val="tx1"/>
              </a:solidFill>
            </a:endParaRPr>
          </a:p>
          <a:p>
            <a:pPr marL="431800" indent="-342900">
              <a:buFont typeface="Arial" panose="020B0604020202020204" pitchFamily="34" charset="0"/>
              <a:buChar char="•"/>
            </a:pPr>
            <a:endParaRPr lang="en-ZA" sz="200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ZA" sz="1200" b="0" i="0" u="none" strike="noStrike" kern="0" cap="none" spc="0" normalizeH="0" baseline="0" noProof="0" smtClean="0">
                <a:ln>
                  <a:noFill/>
                </a:ln>
                <a:solidFill>
                  <a:srgbClr val="008784"/>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0" cap="none" spc="0" normalizeH="0" baseline="0" noProof="0">
              <a:ln>
                <a:noFill/>
              </a:ln>
              <a:solidFill>
                <a:srgbClr val="008784"/>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14079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Project level findings – stakeholder interviews (2)</a:t>
            </a:r>
          </a:p>
        </p:txBody>
      </p:sp>
      <p:sp>
        <p:nvSpPr>
          <p:cNvPr id="3" name="Text Placeholder 2"/>
          <p:cNvSpPr>
            <a:spLocks noGrp="1"/>
          </p:cNvSpPr>
          <p:nvPr>
            <p:ph type="body" idx="1"/>
          </p:nvPr>
        </p:nvSpPr>
        <p:spPr>
          <a:xfrm>
            <a:off x="628680" y="982602"/>
            <a:ext cx="8294094" cy="4616093"/>
          </a:xfrm>
        </p:spPr>
        <p:txBody>
          <a:bodyPr/>
          <a:lstStyle/>
          <a:p>
            <a:pPr algn="just">
              <a:buFont typeface="Arial" panose="020B0604020202020204" pitchFamily="34" charset="0"/>
              <a:buChar char="•"/>
            </a:pPr>
            <a:r>
              <a:rPr lang="en-ZA" b="1" dirty="0">
                <a:solidFill>
                  <a:schemeClr val="tx1"/>
                </a:solidFill>
              </a:rPr>
              <a:t>Communication</a:t>
            </a:r>
          </a:p>
          <a:p>
            <a:pPr lvl="1" algn="just">
              <a:buFont typeface="Arial" panose="020B0604020202020204" pitchFamily="34" charset="0"/>
              <a:buChar char="•"/>
            </a:pPr>
            <a:r>
              <a:rPr lang="en-ZA" sz="2200" b="1" dirty="0">
                <a:solidFill>
                  <a:schemeClr val="accent6"/>
                </a:solidFill>
                <a:latin typeface="Bodoni MT Black" panose="02070A03080606020203" pitchFamily="18" charset="0"/>
              </a:rPr>
              <a:t>+  </a:t>
            </a:r>
            <a:r>
              <a:rPr lang="en-ZA" sz="2200" b="1" dirty="0">
                <a:solidFill>
                  <a:schemeClr val="tx1"/>
                </a:solidFill>
              </a:rPr>
              <a:t> </a:t>
            </a:r>
            <a:r>
              <a:rPr lang="en-ZA" sz="2200" dirty="0">
                <a:solidFill>
                  <a:schemeClr val="tx1"/>
                </a:solidFill>
              </a:rPr>
              <a:t>District WhatsApp groups</a:t>
            </a:r>
          </a:p>
          <a:p>
            <a:pPr lvl="1" algn="just">
              <a:buFont typeface="Arial" panose="020B0604020202020204" pitchFamily="34" charset="0"/>
              <a:buChar char="•"/>
            </a:pPr>
            <a:r>
              <a:rPr lang="en-ZA" sz="2200" b="1" dirty="0">
                <a:solidFill>
                  <a:schemeClr val="accent6"/>
                </a:solidFill>
                <a:latin typeface="Bodoni MT Black" panose="02070A03080606020203" pitchFamily="18" charset="0"/>
              </a:rPr>
              <a:t>-   </a:t>
            </a:r>
            <a:r>
              <a:rPr lang="en-ZA" sz="2200" dirty="0">
                <a:solidFill>
                  <a:schemeClr val="tx1"/>
                </a:solidFill>
              </a:rPr>
              <a:t>some challenges regarding SDU communication with districts &amp; feedback from SDU to WCED regarding support provided </a:t>
            </a:r>
          </a:p>
          <a:p>
            <a:pPr algn="just">
              <a:buFont typeface="Arial" panose="020B0604020202020204" pitchFamily="34" charset="0"/>
              <a:buChar char="•"/>
            </a:pPr>
            <a:r>
              <a:rPr lang="en-ZA" dirty="0">
                <a:solidFill>
                  <a:schemeClr val="tx1"/>
                </a:solidFill>
              </a:rPr>
              <a:t>Varied district roll-out models. </a:t>
            </a:r>
          </a:p>
          <a:p>
            <a:pPr algn="just">
              <a:buFont typeface="Arial" panose="020B0604020202020204" pitchFamily="34" charset="0"/>
              <a:buChar char="•"/>
            </a:pPr>
            <a:r>
              <a:rPr lang="en-ZA" dirty="0">
                <a:solidFill>
                  <a:schemeClr val="tx1"/>
                </a:solidFill>
              </a:rPr>
              <a:t>Some changes made to the project model between phase 1 &amp; phase 2</a:t>
            </a:r>
          </a:p>
          <a:p>
            <a:pPr algn="just">
              <a:buFont typeface="Arial" panose="020B0604020202020204" pitchFamily="34" charset="0"/>
              <a:buChar char="•"/>
            </a:pPr>
            <a:r>
              <a:rPr lang="en-ZA" dirty="0">
                <a:solidFill>
                  <a:schemeClr val="tx1"/>
                </a:solidFill>
              </a:rPr>
              <a:t>Various steps taken to support sustainability</a:t>
            </a:r>
          </a:p>
          <a:p>
            <a:pPr lvl="1">
              <a:buFont typeface="Arial" panose="020B0604020202020204" pitchFamily="34" charset="0"/>
              <a:buChar char="•"/>
            </a:pPr>
            <a:endParaRPr lang="en-ZA" sz="1600" dirty="0">
              <a:solidFill>
                <a:schemeClr val="tx1"/>
              </a:solidFill>
            </a:endParaRPr>
          </a:p>
          <a:p>
            <a:pPr lvl="1">
              <a:buFont typeface="Arial" panose="020B0604020202020204" pitchFamily="34" charset="0"/>
              <a:buChar char="•"/>
            </a:pPr>
            <a:endParaRPr lang="en-ZA" sz="1600" dirty="0">
              <a:solidFill>
                <a:schemeClr val="tx1"/>
              </a:solidFill>
            </a:endParaRPr>
          </a:p>
          <a:p>
            <a:pPr lvl="1">
              <a:buFont typeface="Arial" panose="020B0604020202020204" pitchFamily="34" charset="0"/>
              <a:buChar char="•"/>
            </a:pPr>
            <a:endParaRPr lang="en-ZA" sz="1600" dirty="0">
              <a:solidFill>
                <a:schemeClr val="tx1"/>
              </a:solidFill>
            </a:endParaRPr>
          </a:p>
          <a:p>
            <a:pPr marL="431800" indent="-342900">
              <a:buFont typeface="Arial" panose="020B0604020202020204" pitchFamily="34" charset="0"/>
              <a:buChar char="•"/>
            </a:pPr>
            <a:endParaRPr lang="en-ZA" sz="200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ZA" sz="1200" b="0" i="0" u="none" strike="noStrike" kern="0" cap="none" spc="0" normalizeH="0" baseline="0" noProof="0" smtClean="0">
                <a:ln>
                  <a:noFill/>
                </a:ln>
                <a:solidFill>
                  <a:srgbClr val="008784"/>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0" cap="none" spc="0" normalizeH="0" baseline="0" noProof="0">
              <a:ln>
                <a:noFill/>
              </a:ln>
              <a:solidFill>
                <a:srgbClr val="008784"/>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03021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t>Teacher level findings – cluster workshop attendance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rgbClr val="008784"/>
                </a:solidFill>
                <a:latin typeface="Calibri"/>
                <a:ea typeface="Calibri"/>
                <a:cs typeface="Calibri"/>
                <a:sym typeface="Calibri"/>
              </a:rPr>
              <a:t>18</a:t>
            </a:fld>
            <a:endParaRPr lang="en-ZA" sz="1200" b="0" i="0" u="none" strike="noStrike" cap="none">
              <a:solidFill>
                <a:srgbClr val="008784"/>
              </a:solidFill>
              <a:latin typeface="Calibri"/>
              <a:ea typeface="Calibri"/>
              <a:cs typeface="Calibri"/>
              <a:sym typeface="Calibri"/>
            </a:endParaRPr>
          </a:p>
        </p:txBody>
      </p:sp>
      <p:sp>
        <p:nvSpPr>
          <p:cNvPr id="18" name="Shape 339"/>
          <p:cNvSpPr txBox="1">
            <a:spLocks/>
          </p:cNvSpPr>
          <p:nvPr/>
        </p:nvSpPr>
        <p:spPr>
          <a:xfrm>
            <a:off x="611560" y="4866968"/>
            <a:ext cx="7715277" cy="75718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440"/>
              </a:spcBef>
              <a:spcAft>
                <a:spcPts val="0"/>
              </a:spcAft>
              <a:buClr>
                <a:srgbClr val="7F7F7F"/>
              </a:buClr>
              <a:buSzPts val="2200"/>
              <a:buFont typeface="Calibri"/>
              <a:buAutoNum type="arabicPeriod"/>
              <a:defRPr sz="2200" b="0" i="0" u="none" strike="noStrike" cap="none">
                <a:solidFill>
                  <a:srgbClr val="7F7F7F"/>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25400" indent="0">
              <a:buSzPts val="1800"/>
              <a:buNone/>
            </a:pPr>
            <a:endParaRPr lang="en-ZA" dirty="0"/>
          </a:p>
        </p:txBody>
      </p:sp>
      <p:graphicFrame>
        <p:nvGraphicFramePr>
          <p:cNvPr id="11" name="Table 10">
            <a:extLst>
              <a:ext uri="{FF2B5EF4-FFF2-40B4-BE49-F238E27FC236}">
                <a16:creationId xmlns:a16="http://schemas.microsoft.com/office/drawing/2014/main" id="{A9C3DCBF-0B37-44DD-B40E-AB0529A4FCC6}"/>
              </a:ext>
            </a:extLst>
          </p:cNvPr>
          <p:cNvGraphicFramePr>
            <a:graphicFrameLocks noGrp="1"/>
          </p:cNvGraphicFramePr>
          <p:nvPr>
            <p:extLst>
              <p:ext uri="{D42A27DB-BD31-4B8C-83A1-F6EECF244321}">
                <p14:modId xmlns:p14="http://schemas.microsoft.com/office/powerpoint/2010/main" val="2625424177"/>
              </p:ext>
            </p:extLst>
          </p:nvPr>
        </p:nvGraphicFramePr>
        <p:xfrm>
          <a:off x="628680" y="1397000"/>
          <a:ext cx="7543770" cy="4032250"/>
        </p:xfrm>
        <a:graphic>
          <a:graphicData uri="http://schemas.openxmlformats.org/drawingml/2006/table">
            <a:tbl>
              <a:tblPr firstRow="1" bandRow="1">
                <a:tableStyleId>{0BCBE2E3-FCDD-4CDB-849E-0B17823C6698}</a:tableStyleId>
              </a:tblPr>
              <a:tblGrid>
                <a:gridCol w="3771885">
                  <a:extLst>
                    <a:ext uri="{9D8B030D-6E8A-4147-A177-3AD203B41FA5}">
                      <a16:colId xmlns:a16="http://schemas.microsoft.com/office/drawing/2014/main" val="3633430338"/>
                    </a:ext>
                  </a:extLst>
                </a:gridCol>
                <a:gridCol w="3771885">
                  <a:extLst>
                    <a:ext uri="{9D8B030D-6E8A-4147-A177-3AD203B41FA5}">
                      <a16:colId xmlns:a16="http://schemas.microsoft.com/office/drawing/2014/main" val="3157075587"/>
                    </a:ext>
                  </a:extLst>
                </a:gridCol>
              </a:tblGrid>
              <a:tr h="4032250">
                <a:tc>
                  <a:txBody>
                    <a:bodyPr/>
                    <a:lstStyle/>
                    <a:p>
                      <a:endParaRPr lang="en-ZA" b="0" dirty="0">
                        <a:solidFill>
                          <a:schemeClr val="tx1"/>
                        </a:solidFill>
                      </a:endParaRPr>
                    </a:p>
                  </a:txBody>
                  <a:tcPr>
                    <a:noFill/>
                  </a:tcPr>
                </a:tc>
                <a:tc>
                  <a:txBody>
                    <a:bodyPr/>
                    <a:lstStyle/>
                    <a:p>
                      <a:endParaRPr lang="en-ZA" dirty="0"/>
                    </a:p>
                  </a:txBody>
                  <a:tcPr>
                    <a:noFill/>
                  </a:tcPr>
                </a:tc>
                <a:extLst>
                  <a:ext uri="{0D108BD9-81ED-4DB2-BD59-A6C34878D82A}">
                    <a16:rowId xmlns:a16="http://schemas.microsoft.com/office/drawing/2014/main" val="576497578"/>
                  </a:ext>
                </a:extLst>
              </a:tr>
            </a:tbl>
          </a:graphicData>
        </a:graphic>
      </p:graphicFrame>
      <p:pic>
        <p:nvPicPr>
          <p:cNvPr id="15" name="Picture 14">
            <a:extLst>
              <a:ext uri="{FF2B5EF4-FFF2-40B4-BE49-F238E27FC236}">
                <a16:creationId xmlns:a16="http://schemas.microsoft.com/office/drawing/2014/main" id="{5CFA6019-4379-459F-8589-5DEE2024C25A}"/>
              </a:ext>
            </a:extLst>
          </p:cNvPr>
          <p:cNvPicPr>
            <a:picLocks noChangeAspect="1"/>
          </p:cNvPicPr>
          <p:nvPr/>
        </p:nvPicPr>
        <p:blipFill rotWithShape="1">
          <a:blip r:embed="rId3"/>
          <a:srcRect t="25108"/>
          <a:stretch/>
        </p:blipFill>
        <p:spPr>
          <a:xfrm>
            <a:off x="878288" y="2149642"/>
            <a:ext cx="7181820" cy="3279608"/>
          </a:xfrm>
          <a:prstGeom prst="rect">
            <a:avLst/>
          </a:prstGeom>
        </p:spPr>
      </p:pic>
      <p:sp>
        <p:nvSpPr>
          <p:cNvPr id="3" name="Rectangle 2">
            <a:extLst>
              <a:ext uri="{FF2B5EF4-FFF2-40B4-BE49-F238E27FC236}">
                <a16:creationId xmlns:a16="http://schemas.microsoft.com/office/drawing/2014/main" id="{2ACF6060-2990-4A96-B68F-A4D44940A8D5}"/>
              </a:ext>
            </a:extLst>
          </p:cNvPr>
          <p:cNvSpPr/>
          <p:nvPr/>
        </p:nvSpPr>
        <p:spPr>
          <a:xfrm>
            <a:off x="878287" y="1339961"/>
            <a:ext cx="7448549" cy="430887"/>
          </a:xfrm>
          <a:prstGeom prst="rect">
            <a:avLst/>
          </a:prstGeom>
        </p:spPr>
        <p:txBody>
          <a:bodyPr wrap="square">
            <a:spAutoFit/>
          </a:bodyPr>
          <a:lstStyle/>
          <a:p>
            <a:r>
              <a:rPr lang="en-ZA" sz="2200" b="1" dirty="0">
                <a:solidFill>
                  <a:schemeClr val="tx1"/>
                </a:solidFill>
                <a:latin typeface="Calibri" panose="020F0502020204030204" pitchFamily="34" charset="0"/>
                <a:cs typeface="Calibri" panose="020F0502020204030204" pitchFamily="34" charset="0"/>
              </a:rPr>
              <a:t>Mean hours of attendance of Grade R teacher/practitioners:</a:t>
            </a:r>
          </a:p>
        </p:txBody>
      </p:sp>
    </p:spTree>
    <p:extLst>
      <p:ext uri="{BB962C8B-B14F-4D97-AF65-F5344CB8AC3E}">
        <p14:creationId xmlns:p14="http://schemas.microsoft.com/office/powerpoint/2010/main" val="87959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t>Teacher level findings – block training attendance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rgbClr val="008784"/>
                </a:solidFill>
                <a:latin typeface="Calibri"/>
                <a:ea typeface="Calibri"/>
                <a:cs typeface="Calibri"/>
                <a:sym typeface="Calibri"/>
              </a:rPr>
              <a:t>19</a:t>
            </a:fld>
            <a:endParaRPr lang="en-ZA" sz="1200" b="0" i="0" u="none" strike="noStrike" cap="none">
              <a:solidFill>
                <a:srgbClr val="008784"/>
              </a:solidFill>
              <a:latin typeface="Calibri"/>
              <a:ea typeface="Calibri"/>
              <a:cs typeface="Calibri"/>
              <a:sym typeface="Calibri"/>
            </a:endParaRPr>
          </a:p>
        </p:txBody>
      </p:sp>
      <p:sp>
        <p:nvSpPr>
          <p:cNvPr id="18" name="Shape 339"/>
          <p:cNvSpPr txBox="1">
            <a:spLocks/>
          </p:cNvSpPr>
          <p:nvPr/>
        </p:nvSpPr>
        <p:spPr>
          <a:xfrm>
            <a:off x="611560" y="4866968"/>
            <a:ext cx="7715277" cy="75718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440"/>
              </a:spcBef>
              <a:spcAft>
                <a:spcPts val="0"/>
              </a:spcAft>
              <a:buClr>
                <a:srgbClr val="7F7F7F"/>
              </a:buClr>
              <a:buSzPts val="2200"/>
              <a:buFont typeface="Calibri"/>
              <a:buAutoNum type="arabicPeriod"/>
              <a:defRPr sz="2200" b="0" i="0" u="none" strike="noStrike" cap="none">
                <a:solidFill>
                  <a:srgbClr val="7F7F7F"/>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25400" indent="0">
              <a:buSzPts val="1800"/>
              <a:buNone/>
            </a:pPr>
            <a:endParaRPr lang="en-ZA" dirty="0"/>
          </a:p>
        </p:txBody>
      </p:sp>
      <p:graphicFrame>
        <p:nvGraphicFramePr>
          <p:cNvPr id="11" name="Table 10">
            <a:extLst>
              <a:ext uri="{FF2B5EF4-FFF2-40B4-BE49-F238E27FC236}">
                <a16:creationId xmlns:a16="http://schemas.microsoft.com/office/drawing/2014/main" id="{A9C3DCBF-0B37-44DD-B40E-AB0529A4FCC6}"/>
              </a:ext>
            </a:extLst>
          </p:cNvPr>
          <p:cNvGraphicFramePr>
            <a:graphicFrameLocks noGrp="1"/>
          </p:cNvGraphicFramePr>
          <p:nvPr>
            <p:extLst>
              <p:ext uri="{D42A27DB-BD31-4B8C-83A1-F6EECF244321}">
                <p14:modId xmlns:p14="http://schemas.microsoft.com/office/powerpoint/2010/main" val="507151612"/>
              </p:ext>
            </p:extLst>
          </p:nvPr>
        </p:nvGraphicFramePr>
        <p:xfrm>
          <a:off x="628680" y="1397000"/>
          <a:ext cx="7543770" cy="4032250"/>
        </p:xfrm>
        <a:graphic>
          <a:graphicData uri="http://schemas.openxmlformats.org/drawingml/2006/table">
            <a:tbl>
              <a:tblPr firstRow="1" bandRow="1">
                <a:tableStyleId>{0BCBE2E3-FCDD-4CDB-849E-0B17823C6698}</a:tableStyleId>
              </a:tblPr>
              <a:tblGrid>
                <a:gridCol w="3771885">
                  <a:extLst>
                    <a:ext uri="{9D8B030D-6E8A-4147-A177-3AD203B41FA5}">
                      <a16:colId xmlns:a16="http://schemas.microsoft.com/office/drawing/2014/main" val="3633430338"/>
                    </a:ext>
                  </a:extLst>
                </a:gridCol>
                <a:gridCol w="3771885">
                  <a:extLst>
                    <a:ext uri="{9D8B030D-6E8A-4147-A177-3AD203B41FA5}">
                      <a16:colId xmlns:a16="http://schemas.microsoft.com/office/drawing/2014/main" val="3157075587"/>
                    </a:ext>
                  </a:extLst>
                </a:gridCol>
              </a:tblGrid>
              <a:tr h="4032250">
                <a:tc>
                  <a:txBody>
                    <a:bodyPr/>
                    <a:lstStyle/>
                    <a:p>
                      <a:endParaRPr lang="en-ZA" b="1" dirty="0"/>
                    </a:p>
                  </a:txBody>
                  <a:tcPr>
                    <a:noFill/>
                  </a:tcPr>
                </a:tc>
                <a:tc>
                  <a:txBody>
                    <a:bodyPr/>
                    <a:lstStyle/>
                    <a:p>
                      <a:endParaRPr lang="en-ZA" b="1" dirty="0"/>
                    </a:p>
                  </a:txBody>
                  <a:tcPr>
                    <a:noFill/>
                  </a:tcPr>
                </a:tc>
                <a:extLst>
                  <a:ext uri="{0D108BD9-81ED-4DB2-BD59-A6C34878D82A}">
                    <a16:rowId xmlns:a16="http://schemas.microsoft.com/office/drawing/2014/main" val="576497578"/>
                  </a:ext>
                </a:extLst>
              </a:tr>
            </a:tbl>
          </a:graphicData>
        </a:graphic>
      </p:graphicFrame>
      <p:pic>
        <p:nvPicPr>
          <p:cNvPr id="12" name="Picture 11">
            <a:extLst>
              <a:ext uri="{FF2B5EF4-FFF2-40B4-BE49-F238E27FC236}">
                <a16:creationId xmlns:a16="http://schemas.microsoft.com/office/drawing/2014/main" id="{49777BF3-7077-4870-AC67-32917C1AD2A6}"/>
              </a:ext>
            </a:extLst>
          </p:cNvPr>
          <p:cNvPicPr>
            <a:picLocks noChangeAspect="1"/>
          </p:cNvPicPr>
          <p:nvPr/>
        </p:nvPicPr>
        <p:blipFill rotWithShape="1">
          <a:blip r:embed="rId3"/>
          <a:srcRect t="23217"/>
          <a:stretch/>
        </p:blipFill>
        <p:spPr>
          <a:xfrm>
            <a:off x="971550" y="2117558"/>
            <a:ext cx="7122740" cy="3343442"/>
          </a:xfrm>
          <a:prstGeom prst="rect">
            <a:avLst/>
          </a:prstGeom>
        </p:spPr>
      </p:pic>
      <p:sp>
        <p:nvSpPr>
          <p:cNvPr id="7" name="Rectangle 6">
            <a:extLst>
              <a:ext uri="{FF2B5EF4-FFF2-40B4-BE49-F238E27FC236}">
                <a16:creationId xmlns:a16="http://schemas.microsoft.com/office/drawing/2014/main" id="{20422F91-0961-441B-A140-58AEE37FCBF1}"/>
              </a:ext>
            </a:extLst>
          </p:cNvPr>
          <p:cNvSpPr/>
          <p:nvPr/>
        </p:nvSpPr>
        <p:spPr>
          <a:xfrm>
            <a:off x="878287" y="1339961"/>
            <a:ext cx="7448549" cy="430887"/>
          </a:xfrm>
          <a:prstGeom prst="rect">
            <a:avLst/>
          </a:prstGeom>
        </p:spPr>
        <p:txBody>
          <a:bodyPr wrap="square">
            <a:spAutoFit/>
          </a:bodyPr>
          <a:lstStyle/>
          <a:p>
            <a:r>
              <a:rPr lang="en-ZA" sz="2200" b="1" dirty="0">
                <a:solidFill>
                  <a:schemeClr val="tx1"/>
                </a:solidFill>
                <a:latin typeface="Calibri" panose="020F0502020204030204" pitchFamily="34" charset="0"/>
                <a:cs typeface="Calibri" panose="020F0502020204030204" pitchFamily="34" charset="0"/>
              </a:rPr>
              <a:t>Mean hours of attendance of Grade R teacher/practitioners:</a:t>
            </a:r>
          </a:p>
        </p:txBody>
      </p:sp>
    </p:spTree>
    <p:extLst>
      <p:ext uri="{BB962C8B-B14F-4D97-AF65-F5344CB8AC3E}">
        <p14:creationId xmlns:p14="http://schemas.microsoft.com/office/powerpoint/2010/main" val="2557393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Presentation overview</a:t>
            </a:r>
          </a:p>
        </p:txBody>
      </p:sp>
      <p:sp>
        <p:nvSpPr>
          <p:cNvPr id="3" name="Text Placeholder 2"/>
          <p:cNvSpPr>
            <a:spLocks noGrp="1"/>
          </p:cNvSpPr>
          <p:nvPr>
            <p:ph type="body" idx="1"/>
          </p:nvPr>
        </p:nvSpPr>
        <p:spPr/>
        <p:txBody>
          <a:bodyPr/>
          <a:lstStyle/>
          <a:p>
            <a:pPr marL="571500" indent="-342900" algn="just">
              <a:buFont typeface="Arial" panose="020B0604020202020204" pitchFamily="34" charset="0"/>
              <a:buChar char="•"/>
            </a:pPr>
            <a:r>
              <a:rPr lang="en-ZA" dirty="0">
                <a:solidFill>
                  <a:schemeClr val="tx1"/>
                </a:solidFill>
              </a:rPr>
              <a:t>Background and methodology</a:t>
            </a:r>
          </a:p>
          <a:p>
            <a:pPr marL="571500" indent="-342900" algn="just">
              <a:buFont typeface="Arial" panose="020B0604020202020204" pitchFamily="34" charset="0"/>
              <a:buChar char="•"/>
            </a:pPr>
            <a:r>
              <a:rPr lang="en-ZA" dirty="0">
                <a:solidFill>
                  <a:schemeClr val="tx1"/>
                </a:solidFill>
              </a:rPr>
              <a:t>Findings</a:t>
            </a:r>
          </a:p>
          <a:p>
            <a:pPr marL="1028700" lvl="1" indent="-342900" algn="just">
              <a:buFont typeface="Arial" panose="020B0604020202020204" pitchFamily="34" charset="0"/>
              <a:buChar char="•"/>
            </a:pPr>
            <a:r>
              <a:rPr lang="en-ZA" sz="2200" dirty="0">
                <a:solidFill>
                  <a:schemeClr val="tx1"/>
                </a:solidFill>
              </a:rPr>
              <a:t>Project level</a:t>
            </a:r>
          </a:p>
          <a:p>
            <a:pPr marL="1028700" lvl="1" indent="-342900" algn="just">
              <a:buFont typeface="Arial" panose="020B0604020202020204" pitchFamily="34" charset="0"/>
              <a:buChar char="•"/>
            </a:pPr>
            <a:r>
              <a:rPr lang="en-ZA" sz="2200" dirty="0">
                <a:solidFill>
                  <a:schemeClr val="tx1"/>
                </a:solidFill>
              </a:rPr>
              <a:t>District/FP Subject Advisor</a:t>
            </a:r>
          </a:p>
          <a:p>
            <a:pPr marL="1028700" lvl="1" indent="-342900" algn="just">
              <a:buFont typeface="Arial" panose="020B0604020202020204" pitchFamily="34" charset="0"/>
              <a:buChar char="•"/>
            </a:pPr>
            <a:r>
              <a:rPr lang="en-ZA" sz="2200" dirty="0">
                <a:solidFill>
                  <a:schemeClr val="tx1"/>
                </a:solidFill>
              </a:rPr>
              <a:t>Grade R teacher/practitioner level</a:t>
            </a:r>
          </a:p>
          <a:p>
            <a:pPr marL="1028700" lvl="1" indent="-342900" algn="just">
              <a:buFont typeface="Arial" panose="020B0604020202020204" pitchFamily="34" charset="0"/>
              <a:buChar char="•"/>
            </a:pPr>
            <a:r>
              <a:rPr lang="en-ZA" sz="2200" dirty="0">
                <a:solidFill>
                  <a:schemeClr val="tx1"/>
                </a:solidFill>
              </a:rPr>
              <a:t>Learner level</a:t>
            </a:r>
          </a:p>
          <a:p>
            <a:pPr marL="571500" indent="-342900" algn="just">
              <a:buFont typeface="Arial" panose="020B0604020202020204" pitchFamily="34" charset="0"/>
              <a:buChar char="•"/>
            </a:pPr>
            <a:r>
              <a:rPr lang="en-ZA" dirty="0">
                <a:solidFill>
                  <a:schemeClr val="tx1"/>
                </a:solidFill>
              </a:rPr>
              <a:t>Answering the evaluation questions</a:t>
            </a:r>
          </a:p>
          <a:p>
            <a:pPr marL="571500" indent="-342900" algn="just">
              <a:buFont typeface="Arial" panose="020B0604020202020204" pitchFamily="34" charset="0"/>
              <a:buChar char="•"/>
            </a:pPr>
            <a:r>
              <a:rPr lang="en-ZA" dirty="0">
                <a:solidFill>
                  <a:schemeClr val="tx1"/>
                </a:solidFill>
              </a:rPr>
              <a:t>Recommendations from the evaluation team</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ZA" sz="1200" b="0" i="0" u="none" strike="noStrike" kern="0" cap="none" spc="0" normalizeH="0" baseline="0" noProof="0" smtClean="0">
                <a:ln>
                  <a:noFill/>
                </a:ln>
                <a:solidFill>
                  <a:srgbClr val="008784"/>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0" cap="none" spc="0" normalizeH="0" baseline="0" noProof="0">
              <a:ln>
                <a:noFill/>
              </a:ln>
              <a:solidFill>
                <a:srgbClr val="008784"/>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51257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t>Teacher level findings – cluster workshops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rgbClr val="008784"/>
                </a:solidFill>
                <a:latin typeface="Calibri"/>
                <a:ea typeface="Calibri"/>
                <a:cs typeface="Calibri"/>
                <a:sym typeface="Calibri"/>
              </a:rPr>
              <a:t>20</a:t>
            </a:fld>
            <a:endParaRPr lang="en-ZA" sz="1200" b="0" i="0" u="none" strike="noStrike" cap="none">
              <a:solidFill>
                <a:srgbClr val="008784"/>
              </a:solidFill>
              <a:latin typeface="Calibri"/>
              <a:ea typeface="Calibri"/>
              <a:cs typeface="Calibri"/>
              <a:sym typeface="Calibri"/>
            </a:endParaRPr>
          </a:p>
        </p:txBody>
      </p:sp>
      <p:sp>
        <p:nvSpPr>
          <p:cNvPr id="18" name="Shape 339"/>
          <p:cNvSpPr txBox="1">
            <a:spLocks/>
          </p:cNvSpPr>
          <p:nvPr/>
        </p:nvSpPr>
        <p:spPr>
          <a:xfrm>
            <a:off x="611560" y="4866968"/>
            <a:ext cx="7715277" cy="75718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440"/>
              </a:spcBef>
              <a:spcAft>
                <a:spcPts val="0"/>
              </a:spcAft>
              <a:buClr>
                <a:srgbClr val="7F7F7F"/>
              </a:buClr>
              <a:buSzPts val="2200"/>
              <a:buFont typeface="Calibri"/>
              <a:buAutoNum type="arabicPeriod"/>
              <a:defRPr sz="2200" b="0" i="0" u="none" strike="noStrike" cap="none">
                <a:solidFill>
                  <a:srgbClr val="7F7F7F"/>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25400" indent="0">
              <a:buSzPts val="1800"/>
              <a:buNone/>
            </a:pPr>
            <a:endParaRPr lang="en-ZA" dirty="0"/>
          </a:p>
        </p:txBody>
      </p:sp>
      <p:pic>
        <p:nvPicPr>
          <p:cNvPr id="5" name="Picture 4">
            <a:extLst>
              <a:ext uri="{FF2B5EF4-FFF2-40B4-BE49-F238E27FC236}">
                <a16:creationId xmlns:a16="http://schemas.microsoft.com/office/drawing/2014/main" id="{0A735046-8345-482F-8F3A-828453B52146}"/>
              </a:ext>
            </a:extLst>
          </p:cNvPr>
          <p:cNvPicPr>
            <a:picLocks noChangeAspect="1"/>
          </p:cNvPicPr>
          <p:nvPr/>
        </p:nvPicPr>
        <p:blipFill>
          <a:blip r:embed="rId3"/>
          <a:stretch>
            <a:fillRect/>
          </a:stretch>
        </p:blipFill>
        <p:spPr>
          <a:xfrm>
            <a:off x="2180260" y="876125"/>
            <a:ext cx="4606318" cy="2805832"/>
          </a:xfrm>
          <a:prstGeom prst="rect">
            <a:avLst/>
          </a:prstGeom>
        </p:spPr>
      </p:pic>
      <p:pic>
        <p:nvPicPr>
          <p:cNvPr id="6" name="Picture 5">
            <a:extLst>
              <a:ext uri="{FF2B5EF4-FFF2-40B4-BE49-F238E27FC236}">
                <a16:creationId xmlns:a16="http://schemas.microsoft.com/office/drawing/2014/main" id="{D9E30718-AA4E-46F9-B3EC-EDA20D6CF7C3}"/>
              </a:ext>
            </a:extLst>
          </p:cNvPr>
          <p:cNvPicPr>
            <a:picLocks noChangeAspect="1"/>
          </p:cNvPicPr>
          <p:nvPr/>
        </p:nvPicPr>
        <p:blipFill>
          <a:blip r:embed="rId4"/>
          <a:stretch>
            <a:fillRect/>
          </a:stretch>
        </p:blipFill>
        <p:spPr>
          <a:xfrm>
            <a:off x="2262173" y="3650604"/>
            <a:ext cx="4537176" cy="2778792"/>
          </a:xfrm>
          <a:prstGeom prst="rect">
            <a:avLst/>
          </a:prstGeom>
        </p:spPr>
      </p:pic>
    </p:spTree>
    <p:extLst>
      <p:ext uri="{BB962C8B-B14F-4D97-AF65-F5344CB8AC3E}">
        <p14:creationId xmlns:p14="http://schemas.microsoft.com/office/powerpoint/2010/main" val="3752214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t>Teacher level findings – cluster block training</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rgbClr val="008784"/>
                </a:solidFill>
                <a:latin typeface="Calibri"/>
                <a:ea typeface="Calibri"/>
                <a:cs typeface="Calibri"/>
                <a:sym typeface="Calibri"/>
              </a:rPr>
              <a:t>21</a:t>
            </a:fld>
            <a:endParaRPr lang="en-ZA" sz="1200" b="0" i="0" u="none" strike="noStrike" cap="none">
              <a:solidFill>
                <a:srgbClr val="008784"/>
              </a:solidFill>
              <a:latin typeface="Calibri"/>
              <a:ea typeface="Calibri"/>
              <a:cs typeface="Calibri"/>
              <a:sym typeface="Calibri"/>
            </a:endParaRPr>
          </a:p>
        </p:txBody>
      </p:sp>
      <p:sp>
        <p:nvSpPr>
          <p:cNvPr id="18" name="Shape 339"/>
          <p:cNvSpPr txBox="1">
            <a:spLocks/>
          </p:cNvSpPr>
          <p:nvPr/>
        </p:nvSpPr>
        <p:spPr>
          <a:xfrm>
            <a:off x="611560" y="4866968"/>
            <a:ext cx="7715277" cy="75718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440"/>
              </a:spcBef>
              <a:spcAft>
                <a:spcPts val="0"/>
              </a:spcAft>
              <a:buClr>
                <a:srgbClr val="7F7F7F"/>
              </a:buClr>
              <a:buSzPts val="2200"/>
              <a:buFont typeface="Calibri"/>
              <a:buAutoNum type="arabicPeriod"/>
              <a:defRPr sz="2200" b="0" i="0" u="none" strike="noStrike" cap="none">
                <a:solidFill>
                  <a:srgbClr val="7F7F7F"/>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360000" indent="-334600">
              <a:buSzPts val="1800"/>
              <a:buFont typeface="Calibri"/>
              <a:buChar char="●"/>
            </a:pPr>
            <a:endParaRPr lang="en-ZA" dirty="0"/>
          </a:p>
          <a:p>
            <a:pPr marL="25400" indent="0">
              <a:buSzPts val="1800"/>
              <a:buNone/>
            </a:pPr>
            <a:endParaRPr lang="en-ZA" dirty="0"/>
          </a:p>
        </p:txBody>
      </p:sp>
      <p:pic>
        <p:nvPicPr>
          <p:cNvPr id="3" name="Picture 2">
            <a:extLst>
              <a:ext uri="{FF2B5EF4-FFF2-40B4-BE49-F238E27FC236}">
                <a16:creationId xmlns:a16="http://schemas.microsoft.com/office/drawing/2014/main" id="{1C2F35F4-5D9B-4C88-B163-D5B777906A3A}"/>
              </a:ext>
            </a:extLst>
          </p:cNvPr>
          <p:cNvPicPr>
            <a:picLocks noChangeAspect="1"/>
          </p:cNvPicPr>
          <p:nvPr/>
        </p:nvPicPr>
        <p:blipFill>
          <a:blip r:embed="rId3"/>
          <a:stretch>
            <a:fillRect/>
          </a:stretch>
        </p:blipFill>
        <p:spPr>
          <a:xfrm>
            <a:off x="349824" y="982601"/>
            <a:ext cx="8238747" cy="4641547"/>
          </a:xfrm>
          <a:prstGeom prst="rect">
            <a:avLst/>
          </a:prstGeom>
        </p:spPr>
      </p:pic>
    </p:spTree>
    <p:extLst>
      <p:ext uri="{BB962C8B-B14F-4D97-AF65-F5344CB8AC3E}">
        <p14:creationId xmlns:p14="http://schemas.microsoft.com/office/powerpoint/2010/main" val="1583332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t>Teacher level findings – cluster block training</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rgbClr val="008784"/>
                </a:solidFill>
                <a:latin typeface="Calibri"/>
                <a:ea typeface="Calibri"/>
                <a:cs typeface="Calibri"/>
                <a:sym typeface="Calibri"/>
              </a:rPr>
              <a:t>22</a:t>
            </a:fld>
            <a:endParaRPr lang="en-ZA" sz="1200" b="0" i="0" u="none" strike="noStrike" cap="none">
              <a:solidFill>
                <a:srgbClr val="008784"/>
              </a:solidFill>
              <a:latin typeface="Calibri"/>
              <a:ea typeface="Calibri"/>
              <a:cs typeface="Calibri"/>
              <a:sym typeface="Calibri"/>
            </a:endParaRPr>
          </a:p>
        </p:txBody>
      </p:sp>
      <p:sp>
        <p:nvSpPr>
          <p:cNvPr id="7" name="TextBox 6">
            <a:extLst>
              <a:ext uri="{FF2B5EF4-FFF2-40B4-BE49-F238E27FC236}">
                <a16:creationId xmlns:a16="http://schemas.microsoft.com/office/drawing/2014/main" id="{620531EF-2C89-40B4-9D5E-7AA86C889935}"/>
              </a:ext>
            </a:extLst>
          </p:cNvPr>
          <p:cNvSpPr txBox="1"/>
          <p:nvPr/>
        </p:nvSpPr>
        <p:spPr>
          <a:xfrm>
            <a:off x="611560" y="1210331"/>
            <a:ext cx="7545787" cy="2831544"/>
          </a:xfrm>
          <a:prstGeom prst="rect">
            <a:avLst/>
          </a:prstGeom>
          <a:noFill/>
        </p:spPr>
        <p:txBody>
          <a:bodyPr wrap="square" rtlCol="0">
            <a:spAutoFit/>
          </a:bodyPr>
          <a:lstStyle/>
          <a:p>
            <a:r>
              <a:rPr lang="en-ZA" sz="2400" b="1" dirty="0">
                <a:latin typeface="Calibri" panose="020F0502020204030204" pitchFamily="34" charset="0"/>
                <a:cs typeface="Calibri" panose="020F0502020204030204" pitchFamily="34" charset="0"/>
              </a:rPr>
              <a:t>Summary</a:t>
            </a:r>
          </a:p>
          <a:p>
            <a:pPr algn="just"/>
            <a:r>
              <a:rPr lang="en-ZA" sz="2200" dirty="0">
                <a:latin typeface="Calibri" panose="020F0502020204030204" pitchFamily="34" charset="0"/>
                <a:cs typeface="Calibri" panose="020F0502020204030204" pitchFamily="34" charset="0"/>
              </a:rPr>
              <a:t>The training started unevenly but improved considerably to be of a good to very good standard. </a:t>
            </a:r>
          </a:p>
          <a:p>
            <a:pPr algn="just"/>
            <a:endParaRPr lang="en-ZA" sz="2200" dirty="0">
              <a:latin typeface="Calibri" panose="020F0502020204030204" pitchFamily="34" charset="0"/>
              <a:cs typeface="Calibri" panose="020F0502020204030204" pitchFamily="34" charset="0"/>
            </a:endParaRPr>
          </a:p>
          <a:p>
            <a:pPr algn="just"/>
            <a:r>
              <a:rPr lang="en-ZA" sz="2200" dirty="0">
                <a:latin typeface="Calibri" panose="020F0502020204030204" pitchFamily="34" charset="0"/>
                <a:cs typeface="Calibri" panose="020F0502020204030204" pitchFamily="34" charset="0"/>
              </a:rPr>
              <a:t>The biggest concerns were:</a:t>
            </a:r>
          </a:p>
          <a:p>
            <a:pPr marL="457200" indent="-457200" algn="just">
              <a:buFont typeface="+mj-lt"/>
              <a:buAutoNum type="alphaLcPeriod"/>
            </a:pPr>
            <a:r>
              <a:rPr lang="en-ZA" sz="2200" dirty="0">
                <a:latin typeface="Calibri" panose="020F0502020204030204" pitchFamily="34" charset="0"/>
                <a:cs typeface="Calibri" panose="020F0502020204030204" pitchFamily="34" charset="0"/>
              </a:rPr>
              <a:t>infrequent open-ended and/or higher-order questions being posed by the facilitators, and </a:t>
            </a:r>
          </a:p>
          <a:p>
            <a:pPr marL="457200" indent="-457200" algn="just">
              <a:buFont typeface="+mj-lt"/>
              <a:buAutoNum type="alphaLcPeriod"/>
            </a:pPr>
            <a:r>
              <a:rPr lang="en-ZA" sz="2200" dirty="0">
                <a:latin typeface="Calibri" panose="020F0502020204030204" pitchFamily="34" charset="0"/>
                <a:cs typeface="Calibri" panose="020F0502020204030204" pitchFamily="34" charset="0"/>
              </a:rPr>
              <a:t>the absence of questioning by the participants.</a:t>
            </a:r>
          </a:p>
        </p:txBody>
      </p:sp>
    </p:spTree>
    <p:extLst>
      <p:ext uri="{BB962C8B-B14F-4D97-AF65-F5344CB8AC3E}">
        <p14:creationId xmlns:p14="http://schemas.microsoft.com/office/powerpoint/2010/main" val="3621667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Grade R teacher/practitioner level – test participants</a:t>
            </a:r>
          </a:p>
        </p:txBody>
      </p:sp>
      <p:sp>
        <p:nvSpPr>
          <p:cNvPr id="3" name="Text Placeholder 2"/>
          <p:cNvSpPr>
            <a:spLocks noGrp="1"/>
          </p:cNvSpPr>
          <p:nvPr>
            <p:ph type="body" idx="1"/>
          </p:nvPr>
        </p:nvSpPr>
        <p:spPr>
          <a:xfrm>
            <a:off x="714361" y="1428544"/>
            <a:ext cx="7715277" cy="4259279"/>
          </a:xfrm>
        </p:spPr>
        <p:txBody>
          <a:bodyPr/>
          <a:lstStyle/>
          <a:p>
            <a:pPr marL="88900" indent="0">
              <a:buNone/>
            </a:pPr>
            <a:endParaRPr lang="en-ZA" dirty="0"/>
          </a:p>
          <a:p>
            <a:pPr marL="88900" indent="0">
              <a:buNone/>
            </a:pPr>
            <a:endParaRPr lang="en-ZA" dirty="0"/>
          </a:p>
          <a:p>
            <a:pPr marL="88900" indent="0">
              <a:buNone/>
            </a:pPr>
            <a:endParaRPr lang="en-ZA" dirty="0"/>
          </a:p>
          <a:p>
            <a:pPr marL="88900" indent="0">
              <a:buNone/>
            </a:pPr>
            <a:endParaRPr lang="en-ZA" dirty="0"/>
          </a:p>
          <a:p>
            <a:pPr marL="88900" indent="0">
              <a:buNone/>
            </a:pPr>
            <a:endParaRPr lang="en-ZA" dirty="0"/>
          </a:p>
          <a:p>
            <a:pPr marL="88900" indent="0">
              <a:buNone/>
            </a:pPr>
            <a:endParaRPr lang="en-ZA" dirty="0"/>
          </a:p>
          <a:p>
            <a:pPr marL="88900" lvl="0" indent="0">
              <a:buNone/>
            </a:pPr>
            <a:endParaRPr lang="en-ZA" sz="100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rgbClr val="008784"/>
                </a:solidFill>
                <a:latin typeface="Calibri"/>
                <a:ea typeface="Calibri"/>
                <a:cs typeface="Calibri"/>
                <a:sym typeface="Calibri"/>
              </a:rPr>
              <a:t>23</a:t>
            </a:fld>
            <a:endParaRPr lang="en-ZA" sz="1200" b="0" i="0" u="none" strike="noStrike" cap="none">
              <a:solidFill>
                <a:srgbClr val="008784"/>
              </a:solidFill>
              <a:latin typeface="Calibri"/>
              <a:ea typeface="Calibri"/>
              <a:cs typeface="Calibri"/>
              <a:sym typeface="Calibri"/>
            </a:endParaRPr>
          </a:p>
        </p:txBody>
      </p:sp>
      <p:sp>
        <p:nvSpPr>
          <p:cNvPr id="8" name="TextBox 7"/>
          <p:cNvSpPr txBox="1"/>
          <p:nvPr/>
        </p:nvSpPr>
        <p:spPr>
          <a:xfrm>
            <a:off x="1371600" y="1710812"/>
            <a:ext cx="1253613" cy="461665"/>
          </a:xfrm>
          <a:prstGeom prst="rect">
            <a:avLst/>
          </a:prstGeom>
          <a:noFill/>
        </p:spPr>
        <p:txBody>
          <a:bodyPr wrap="square" rtlCol="0">
            <a:spAutoFit/>
          </a:bodyPr>
          <a:lstStyle/>
          <a:p>
            <a:r>
              <a:rPr lang="en-ZA" sz="2400" dirty="0">
                <a:solidFill>
                  <a:schemeClr val="bg1"/>
                </a:solidFill>
              </a:rPr>
              <a:t>Pre-test</a:t>
            </a:r>
          </a:p>
        </p:txBody>
      </p:sp>
      <p:grpSp>
        <p:nvGrpSpPr>
          <p:cNvPr id="10" name="Canvas 85"/>
          <p:cNvGrpSpPr/>
          <p:nvPr/>
        </p:nvGrpSpPr>
        <p:grpSpPr>
          <a:xfrm>
            <a:off x="1194752" y="1651788"/>
            <a:ext cx="8849032" cy="3318418"/>
            <a:chOff x="0" y="0"/>
            <a:chExt cx="5372100" cy="1924050"/>
          </a:xfrm>
        </p:grpSpPr>
        <p:sp>
          <p:nvSpPr>
            <p:cNvPr id="11" name="Rectangle 10"/>
            <p:cNvSpPr/>
            <p:nvPr/>
          </p:nvSpPr>
          <p:spPr>
            <a:xfrm>
              <a:off x="0" y="0"/>
              <a:ext cx="5372100" cy="1924050"/>
            </a:xfrm>
            <a:prstGeom prst="rect">
              <a:avLst/>
            </a:prstGeom>
          </p:spPr>
        </p:sp>
        <p:sp>
          <p:nvSpPr>
            <p:cNvPr id="12" name="Oval 11"/>
            <p:cNvSpPr/>
            <p:nvPr/>
          </p:nvSpPr>
          <p:spPr>
            <a:xfrm>
              <a:off x="0" y="0"/>
              <a:ext cx="2021280" cy="1809334"/>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5000"/>
                </a:lnSpc>
                <a:spcBef>
                  <a:spcPts val="0"/>
                </a:spcBef>
                <a:spcAft>
                  <a:spcPts val="1000"/>
                </a:spcAft>
              </a:pPr>
              <a:r>
                <a:rPr lang="en-ZA" sz="1100">
                  <a:effectLst/>
                  <a:ea typeface="Cambria"/>
                  <a:cs typeface="Times New Roman"/>
                </a:rPr>
                <a:t> </a:t>
              </a:r>
              <a:endParaRPr lang="en-US" sz="1100">
                <a:effectLst/>
                <a:ea typeface="Cambria"/>
                <a:cs typeface="Times New Roman"/>
              </a:endParaRPr>
            </a:p>
            <a:p>
              <a:pPr marL="0" marR="0">
                <a:lnSpc>
                  <a:spcPct val="115000"/>
                </a:lnSpc>
                <a:spcBef>
                  <a:spcPts val="0"/>
                </a:spcBef>
                <a:spcAft>
                  <a:spcPts val="1000"/>
                </a:spcAft>
              </a:pPr>
              <a:r>
                <a:rPr lang="en-ZA" sz="2000">
                  <a:effectLst/>
                  <a:latin typeface="Calibri"/>
                  <a:ea typeface="Cambria"/>
                  <a:cs typeface="Times New Roman"/>
                </a:rPr>
                <a:t> </a:t>
              </a:r>
              <a:endParaRPr lang="en-US" sz="1100">
                <a:effectLst/>
                <a:ea typeface="Cambria"/>
                <a:cs typeface="Times New Roman"/>
              </a:endParaRPr>
            </a:p>
          </p:txBody>
        </p:sp>
        <p:sp>
          <p:nvSpPr>
            <p:cNvPr id="13" name="Oval 12"/>
            <p:cNvSpPr/>
            <p:nvPr/>
          </p:nvSpPr>
          <p:spPr>
            <a:xfrm>
              <a:off x="1069307" y="9525"/>
              <a:ext cx="2010777" cy="1809335"/>
            </a:xfrm>
            <a:prstGeom prst="ellipse">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a:lnSpc>
                  <a:spcPct val="115000"/>
                </a:lnSpc>
                <a:spcBef>
                  <a:spcPts val="0"/>
                </a:spcBef>
                <a:spcAft>
                  <a:spcPts val="0"/>
                </a:spcAft>
              </a:pPr>
              <a:r>
                <a:rPr lang="en-ZA" sz="2400">
                  <a:solidFill>
                    <a:srgbClr val="000000"/>
                  </a:solidFill>
                  <a:effectLst/>
                  <a:latin typeface="Calibri"/>
                  <a:ea typeface="Times New Roman"/>
                  <a:cs typeface="Times New Roman"/>
                </a:rPr>
                <a:t> </a:t>
              </a:r>
              <a:endParaRPr lang="en-US" sz="1100">
                <a:effectLst/>
                <a:ea typeface="Times New Roman"/>
                <a:cs typeface="Times New Roman"/>
              </a:endParaRPr>
            </a:p>
          </p:txBody>
        </p:sp>
        <p:sp>
          <p:nvSpPr>
            <p:cNvPr id="14" name="Text Box 89"/>
            <p:cNvSpPr txBox="1"/>
            <p:nvPr/>
          </p:nvSpPr>
          <p:spPr>
            <a:xfrm>
              <a:off x="171751" y="620573"/>
              <a:ext cx="897556" cy="10046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ZA" sz="2400" dirty="0">
                  <a:effectLst/>
                  <a:latin typeface="Calibri"/>
                  <a:ea typeface="Cambria"/>
                  <a:cs typeface="Times New Roman"/>
                </a:rPr>
                <a:t>Pre-test only 53</a:t>
              </a:r>
              <a:endParaRPr lang="en-US" sz="2400" dirty="0">
                <a:effectLst/>
                <a:ea typeface="Cambria"/>
                <a:cs typeface="Times New Roman"/>
              </a:endParaRPr>
            </a:p>
          </p:txBody>
        </p:sp>
        <p:sp>
          <p:nvSpPr>
            <p:cNvPr id="15" name="Text Box 89"/>
            <p:cNvSpPr txBox="1"/>
            <p:nvPr/>
          </p:nvSpPr>
          <p:spPr>
            <a:xfrm>
              <a:off x="2021280" y="614363"/>
              <a:ext cx="969109" cy="6953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lnSpc>
                  <a:spcPct val="115000"/>
                </a:lnSpc>
                <a:spcBef>
                  <a:spcPts val="0"/>
                </a:spcBef>
                <a:spcAft>
                  <a:spcPts val="0"/>
                </a:spcAft>
              </a:pPr>
              <a:r>
                <a:rPr lang="en-ZA" sz="2400" dirty="0">
                  <a:effectLst/>
                  <a:latin typeface="Calibri"/>
                  <a:ea typeface="Times New Roman"/>
                  <a:cs typeface="Times New Roman"/>
                </a:rPr>
                <a:t>Post-test only 30</a:t>
              </a:r>
              <a:endParaRPr lang="en-US" sz="2400" dirty="0">
                <a:effectLst/>
                <a:ea typeface="Times New Roman"/>
                <a:cs typeface="Times New Roman"/>
              </a:endParaRPr>
            </a:p>
          </p:txBody>
        </p:sp>
      </p:grpSp>
      <p:sp>
        <p:nvSpPr>
          <p:cNvPr id="16" name="Text Box 87"/>
          <p:cNvSpPr txBox="1"/>
          <p:nvPr/>
        </p:nvSpPr>
        <p:spPr>
          <a:xfrm>
            <a:off x="2956136" y="2616879"/>
            <a:ext cx="1269201" cy="9715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ZA" sz="2400" dirty="0">
                <a:effectLst/>
                <a:latin typeface="Calibri"/>
                <a:ea typeface="Cambria"/>
                <a:cs typeface="Times New Roman"/>
              </a:rPr>
              <a:t>Pre- and post-test 157</a:t>
            </a:r>
            <a:endParaRPr lang="en-US" sz="2400" dirty="0">
              <a:effectLst/>
              <a:ea typeface="Cambria"/>
              <a:cs typeface="Times New Roman"/>
            </a:endParaRPr>
          </a:p>
        </p:txBody>
      </p:sp>
    </p:spTree>
    <p:extLst>
      <p:ext uri="{BB962C8B-B14F-4D97-AF65-F5344CB8AC3E}">
        <p14:creationId xmlns:p14="http://schemas.microsoft.com/office/powerpoint/2010/main" val="3588461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619431" y="428604"/>
            <a:ext cx="8229600"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8784"/>
              </a:buClr>
              <a:buSzPts val="3000"/>
              <a:buFont typeface="Calibri"/>
              <a:buNone/>
            </a:pPr>
            <a:r>
              <a:rPr lang="en-ZA" sz="3000" b="1" i="0" u="none" strike="noStrike" cap="none" dirty="0">
                <a:solidFill>
                  <a:srgbClr val="008784"/>
                </a:solidFill>
                <a:latin typeface="Calibri"/>
                <a:ea typeface="Calibri"/>
                <a:cs typeface="Calibri"/>
                <a:sym typeface="Calibri"/>
              </a:rPr>
              <a:t>Grade R teacher/practitioner level – test results</a:t>
            </a:r>
            <a:endParaRPr sz="3000" b="1" i="0" u="none" strike="noStrike" cap="none" dirty="0">
              <a:solidFill>
                <a:srgbClr val="008784"/>
              </a:solidFill>
              <a:latin typeface="Calibri"/>
              <a:ea typeface="Calibri"/>
              <a:cs typeface="Calibri"/>
              <a:sym typeface="Calibri"/>
            </a:endParaRPr>
          </a:p>
        </p:txBody>
      </p:sp>
      <p:sp>
        <p:nvSpPr>
          <p:cNvPr id="329" name="Shape 329"/>
          <p:cNvSpPr txBox="1">
            <a:spLocks noGrp="1"/>
          </p:cNvSpPr>
          <p:nvPr>
            <p:ph type="body" idx="1"/>
          </p:nvPr>
        </p:nvSpPr>
        <p:spPr>
          <a:xfrm>
            <a:off x="642900" y="1259650"/>
            <a:ext cx="4131300" cy="16039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F7F7F"/>
              </a:buClr>
              <a:buSzPts val="2200"/>
              <a:buFont typeface="Calibri"/>
              <a:buNone/>
            </a:pPr>
            <a:r>
              <a:rPr lang="en-ZA" sz="2000" b="1" dirty="0">
                <a:solidFill>
                  <a:schemeClr val="tx1"/>
                </a:solidFill>
              </a:rPr>
              <a:t>Pre </a:t>
            </a:r>
            <a:r>
              <a:rPr lang="en-ZA" sz="2000" b="1" i="0" u="none" strike="noStrike" cap="none" dirty="0">
                <a:solidFill>
                  <a:schemeClr val="tx1"/>
                </a:solidFill>
                <a:sym typeface="Calibri"/>
              </a:rPr>
              <a:t>Test results</a:t>
            </a:r>
            <a:endParaRPr sz="2000" b="1" dirty="0">
              <a:solidFill>
                <a:schemeClr val="tx1"/>
              </a:solidFill>
            </a:endParaRPr>
          </a:p>
          <a:p>
            <a:pPr marL="360000" marR="0" lvl="0" indent="-334600" algn="l" rtl="0">
              <a:spcBef>
                <a:spcPts val="440"/>
              </a:spcBef>
              <a:spcAft>
                <a:spcPts val="0"/>
              </a:spcAft>
              <a:buClr>
                <a:srgbClr val="7F7F7F"/>
              </a:buClr>
              <a:buSzPts val="1800"/>
              <a:buFont typeface="Arial"/>
              <a:buChar char="•"/>
            </a:pPr>
            <a:r>
              <a:rPr lang="en-ZA" sz="2000" b="0" i="0" u="none" strike="noStrike" cap="none" dirty="0">
                <a:solidFill>
                  <a:schemeClr val="tx1"/>
                </a:solidFill>
                <a:latin typeface="Calibri"/>
                <a:ea typeface="Calibri"/>
                <a:cs typeface="Calibri"/>
                <a:sym typeface="Calibri"/>
              </a:rPr>
              <a:t>Mean score of </a:t>
            </a:r>
            <a:r>
              <a:rPr lang="en-ZA" sz="2000" b="0" i="0" u="none" strike="noStrike" cap="none" dirty="0">
                <a:solidFill>
                  <a:schemeClr val="tx1"/>
                </a:solidFill>
                <a:sym typeface="Calibri"/>
              </a:rPr>
              <a:t>51.4%,</a:t>
            </a:r>
            <a:endParaRPr sz="2000" dirty="0">
              <a:solidFill>
                <a:schemeClr val="tx1"/>
              </a:solidFill>
            </a:endParaRPr>
          </a:p>
          <a:p>
            <a:pPr marL="360000" marR="0" lvl="0" indent="-360000" algn="l" rtl="0">
              <a:spcBef>
                <a:spcPts val="440"/>
              </a:spcBef>
              <a:spcAft>
                <a:spcPts val="0"/>
              </a:spcAft>
              <a:buClr>
                <a:srgbClr val="7F7F7F"/>
              </a:buClr>
              <a:buSzPts val="2200"/>
              <a:buFont typeface="Arial"/>
              <a:buChar char="•"/>
            </a:pPr>
            <a:r>
              <a:rPr lang="en-ZA" sz="2000" b="0" i="0" u="none" strike="noStrike" cap="none" dirty="0">
                <a:solidFill>
                  <a:schemeClr val="tx1"/>
                </a:solidFill>
                <a:latin typeface="Calibri"/>
                <a:ea typeface="Calibri"/>
                <a:cs typeface="Calibri"/>
                <a:sym typeface="Calibri"/>
              </a:rPr>
              <a:t>Scores </a:t>
            </a:r>
            <a:r>
              <a:rPr lang="en-ZA" sz="2000" b="0" i="0" u="none" strike="noStrike" cap="none" dirty="0">
                <a:solidFill>
                  <a:schemeClr val="tx1"/>
                </a:solidFill>
                <a:sym typeface="Calibri"/>
              </a:rPr>
              <a:t>ranged from 16% to 88%.</a:t>
            </a:r>
            <a:endParaRPr sz="2000" dirty="0">
              <a:solidFill>
                <a:schemeClr val="tx1"/>
              </a:solidFill>
            </a:endParaRPr>
          </a:p>
          <a:p>
            <a:pPr marL="360000" marR="0" lvl="0" indent="-220300" algn="l" rtl="0">
              <a:spcBef>
                <a:spcPts val="440"/>
              </a:spcBef>
              <a:spcAft>
                <a:spcPts val="0"/>
              </a:spcAft>
              <a:buClr>
                <a:srgbClr val="7F7F7F"/>
              </a:buClr>
              <a:buSzPts val="2200"/>
              <a:buFont typeface="Arial"/>
              <a:buNone/>
            </a:pPr>
            <a:endParaRPr sz="2200" b="0" i="0" u="none" strike="noStrike" cap="none" dirty="0">
              <a:solidFill>
                <a:schemeClr val="tx1">
                  <a:lumMod val="50000"/>
                  <a:lumOff val="50000"/>
                </a:schemeClr>
              </a:solidFill>
              <a:latin typeface="Calibri"/>
              <a:ea typeface="Calibri"/>
              <a:cs typeface="Calibri"/>
              <a:sym typeface="Calibri"/>
            </a:endParaRPr>
          </a:p>
        </p:txBody>
      </p:sp>
      <p:sp>
        <p:nvSpPr>
          <p:cNvPr id="330" name="Shape 330"/>
          <p:cNvSpPr txBox="1">
            <a:spLocks noGrp="1"/>
          </p:cNvSpPr>
          <p:nvPr>
            <p:ph type="sldNum" idx="12"/>
          </p:nvPr>
        </p:nvSpPr>
        <p:spPr>
          <a:xfrm>
            <a:off x="6786578"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b="0" i="0" u="none" strike="noStrike" cap="none">
                <a:solidFill>
                  <a:srgbClr val="008784"/>
                </a:solidFill>
                <a:latin typeface="Calibri"/>
                <a:ea typeface="Calibri"/>
                <a:cs typeface="Calibri"/>
                <a:sym typeface="Calibri"/>
              </a:rPr>
              <a:t>24</a:t>
            </a:fld>
            <a:endParaRPr sz="1200" b="0" i="0" u="none" strike="noStrike" cap="none" dirty="0">
              <a:solidFill>
                <a:srgbClr val="008784"/>
              </a:solidFill>
              <a:latin typeface="Calibri"/>
              <a:ea typeface="Calibri"/>
              <a:cs typeface="Calibri"/>
              <a:sym typeface="Calibri"/>
            </a:endParaRPr>
          </a:p>
        </p:txBody>
      </p:sp>
      <p:sp>
        <p:nvSpPr>
          <p:cNvPr id="333" name="Shape 333"/>
          <p:cNvSpPr txBox="1">
            <a:spLocks noGrp="1"/>
          </p:cNvSpPr>
          <p:nvPr>
            <p:ph type="body" idx="1"/>
          </p:nvPr>
        </p:nvSpPr>
        <p:spPr>
          <a:xfrm>
            <a:off x="4645743" y="958645"/>
            <a:ext cx="4395018" cy="17803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F7F7F"/>
              </a:buClr>
              <a:buSzPts val="2200"/>
              <a:buFont typeface="Calibri"/>
              <a:buNone/>
            </a:pPr>
            <a:r>
              <a:rPr lang="en-ZA" sz="2000" b="1" dirty="0">
                <a:solidFill>
                  <a:schemeClr val="tx1"/>
                </a:solidFill>
              </a:rPr>
              <a:t>Post </a:t>
            </a:r>
            <a:r>
              <a:rPr lang="en-ZA" sz="2000" b="1" i="0" u="none" strike="noStrike" cap="none" dirty="0">
                <a:solidFill>
                  <a:schemeClr val="tx1"/>
                </a:solidFill>
                <a:sym typeface="Calibri"/>
              </a:rPr>
              <a:t>Test results</a:t>
            </a:r>
            <a:endParaRPr sz="2000" b="1" dirty="0">
              <a:solidFill>
                <a:schemeClr val="tx1"/>
              </a:solidFill>
            </a:endParaRPr>
          </a:p>
          <a:p>
            <a:pPr marL="360000" marR="0" lvl="0" indent="-334600" algn="l" rtl="0">
              <a:spcBef>
                <a:spcPts val="440"/>
              </a:spcBef>
              <a:spcAft>
                <a:spcPts val="0"/>
              </a:spcAft>
              <a:buClr>
                <a:srgbClr val="7F7F7F"/>
              </a:buClr>
              <a:buSzPts val="1800"/>
              <a:buFont typeface="Arial"/>
              <a:buChar char="•"/>
            </a:pPr>
            <a:r>
              <a:rPr lang="en-ZA" sz="2000" i="0" u="none" strike="noStrike" cap="none" dirty="0">
                <a:solidFill>
                  <a:schemeClr val="tx1"/>
                </a:solidFill>
                <a:sym typeface="Calibri"/>
              </a:rPr>
              <a:t>Mean score of </a:t>
            </a:r>
            <a:r>
              <a:rPr lang="en-ZA" sz="2000" dirty="0">
                <a:solidFill>
                  <a:schemeClr val="tx1"/>
                </a:solidFill>
              </a:rPr>
              <a:t>68.1</a:t>
            </a:r>
            <a:r>
              <a:rPr lang="en-ZA" sz="2000" i="0" u="none" strike="noStrike" cap="none" dirty="0">
                <a:solidFill>
                  <a:schemeClr val="tx1"/>
                </a:solidFill>
                <a:sym typeface="Calibri"/>
              </a:rPr>
              <a:t>%,</a:t>
            </a:r>
            <a:endParaRPr sz="2000" dirty="0">
              <a:solidFill>
                <a:schemeClr val="tx1"/>
              </a:solidFill>
            </a:endParaRPr>
          </a:p>
          <a:p>
            <a:pPr marL="360000" marR="0" lvl="0" indent="-360000" algn="l" rtl="0">
              <a:spcBef>
                <a:spcPts val="440"/>
              </a:spcBef>
              <a:spcAft>
                <a:spcPts val="0"/>
              </a:spcAft>
              <a:buClr>
                <a:srgbClr val="7F7F7F"/>
              </a:buClr>
              <a:buSzPts val="2200"/>
              <a:buFont typeface="Arial"/>
              <a:buChar char="•"/>
            </a:pPr>
            <a:r>
              <a:rPr lang="en-ZA" sz="2000" i="0" u="none" strike="noStrike" cap="none" dirty="0">
                <a:solidFill>
                  <a:schemeClr val="tx1"/>
                </a:solidFill>
                <a:sym typeface="Calibri"/>
              </a:rPr>
              <a:t>Scores ranged from </a:t>
            </a:r>
            <a:r>
              <a:rPr lang="en-ZA" sz="2000" dirty="0">
                <a:solidFill>
                  <a:schemeClr val="tx1"/>
                </a:solidFill>
              </a:rPr>
              <a:t>28</a:t>
            </a:r>
            <a:r>
              <a:rPr lang="en-ZA" sz="2000" i="0" u="none" strike="noStrike" cap="none" dirty="0">
                <a:solidFill>
                  <a:schemeClr val="tx1"/>
                </a:solidFill>
                <a:sym typeface="Calibri"/>
              </a:rPr>
              <a:t>% to </a:t>
            </a:r>
            <a:r>
              <a:rPr lang="en-ZA" sz="2000" dirty="0">
                <a:solidFill>
                  <a:schemeClr val="tx1"/>
                </a:solidFill>
              </a:rPr>
              <a:t>96</a:t>
            </a:r>
            <a:r>
              <a:rPr lang="en-ZA" sz="2000" i="0" u="none" strike="noStrike" cap="none" dirty="0">
                <a:solidFill>
                  <a:schemeClr val="tx1"/>
                </a:solidFill>
                <a:sym typeface="Calibri"/>
              </a:rPr>
              <a:t>%.</a:t>
            </a:r>
          </a:p>
          <a:p>
            <a:pPr marL="342900" lvl="0" indent="-317500">
              <a:buSzPts val="1800"/>
              <a:buFont typeface="Arial"/>
              <a:buChar char="•"/>
            </a:pPr>
            <a:r>
              <a:rPr lang="en-ZA" sz="2000" dirty="0">
                <a:solidFill>
                  <a:schemeClr val="tx1"/>
                </a:solidFill>
              </a:rPr>
              <a:t>Increase of 16.7pp pre-post test </a:t>
            </a:r>
          </a:p>
          <a:p>
            <a:pPr marL="342900" lvl="0" indent="-317500">
              <a:buSzPts val="1800"/>
              <a:buFont typeface="Arial"/>
              <a:buChar char="•"/>
            </a:pPr>
            <a:r>
              <a:rPr lang="en-ZA" sz="2000" dirty="0">
                <a:solidFill>
                  <a:schemeClr val="tx1"/>
                </a:solidFill>
              </a:rPr>
              <a:t>Significant, large effect (1.37 </a:t>
            </a:r>
            <a:r>
              <a:rPr lang="en-ZA" sz="2000" dirty="0" err="1">
                <a:solidFill>
                  <a:schemeClr val="tx1"/>
                </a:solidFill>
              </a:rPr>
              <a:t>sd</a:t>
            </a:r>
            <a:r>
              <a:rPr lang="en-ZA" sz="2000" dirty="0">
                <a:solidFill>
                  <a:schemeClr val="tx1"/>
                </a:solidFill>
              </a:rPr>
              <a:t>).</a:t>
            </a:r>
          </a:p>
          <a:p>
            <a:pPr marL="360000" marR="0" lvl="0" indent="-360000" algn="l" rtl="0">
              <a:spcBef>
                <a:spcPts val="440"/>
              </a:spcBef>
              <a:spcAft>
                <a:spcPts val="0"/>
              </a:spcAft>
              <a:buClr>
                <a:srgbClr val="7F7F7F"/>
              </a:buClr>
              <a:buSzPts val="2200"/>
              <a:buFont typeface="Arial"/>
              <a:buChar char="•"/>
            </a:pPr>
            <a:endParaRPr sz="2000" dirty="0"/>
          </a:p>
          <a:p>
            <a:pPr marL="360000" marR="0" lvl="0" indent="-220300" algn="l" rtl="0">
              <a:spcBef>
                <a:spcPts val="440"/>
              </a:spcBef>
              <a:spcAft>
                <a:spcPts val="0"/>
              </a:spcAft>
              <a:buClr>
                <a:srgbClr val="7F7F7F"/>
              </a:buClr>
              <a:buSzPts val="2200"/>
              <a:buFont typeface="Arial"/>
              <a:buNone/>
            </a:pPr>
            <a:endParaRPr sz="2200" b="0" i="0" u="none" strike="noStrike" cap="none" dirty="0">
              <a:solidFill>
                <a:srgbClr val="7F7F7F"/>
              </a:solidFill>
              <a:latin typeface="Calibri"/>
              <a:ea typeface="Calibri"/>
              <a:cs typeface="Calibri"/>
              <a:sym typeface="Calibri"/>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94" y="2845517"/>
            <a:ext cx="8332837" cy="3794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584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Case Studies – Planning &amp; teaching (1)</a:t>
            </a:r>
          </a:p>
        </p:txBody>
      </p:sp>
      <p:sp>
        <p:nvSpPr>
          <p:cNvPr id="3" name="Text Placeholder 2"/>
          <p:cNvSpPr>
            <a:spLocks noGrp="1"/>
          </p:cNvSpPr>
          <p:nvPr>
            <p:ph type="body" idx="1"/>
          </p:nvPr>
        </p:nvSpPr>
        <p:spPr>
          <a:xfrm>
            <a:off x="613414" y="1118827"/>
            <a:ext cx="7715277" cy="4259279"/>
          </a:xfrm>
        </p:spPr>
        <p:txBody>
          <a:bodyPr/>
          <a:lstStyle/>
          <a:p>
            <a:pPr algn="just">
              <a:buFont typeface="Arial" panose="020B0604020202020204" pitchFamily="34" charset="0"/>
              <a:buChar char="•"/>
            </a:pPr>
            <a:r>
              <a:rPr lang="en-ZA" dirty="0">
                <a:solidFill>
                  <a:schemeClr val="tx1"/>
                </a:solidFill>
              </a:rPr>
              <a:t>Case study schools were very diverse, all were benefitting from the project. </a:t>
            </a:r>
            <a:r>
              <a:rPr lang="en-ZA" b="1" i="1" dirty="0">
                <a:solidFill>
                  <a:schemeClr val="tx1"/>
                </a:solidFill>
              </a:rPr>
              <a:t>The project is relevant for diverse contexts</a:t>
            </a:r>
          </a:p>
          <a:p>
            <a:pPr algn="just">
              <a:buFont typeface="Arial" panose="020B0604020202020204" pitchFamily="34" charset="0"/>
              <a:buChar char="•"/>
            </a:pPr>
            <a:r>
              <a:rPr lang="en-ZA" dirty="0">
                <a:solidFill>
                  <a:schemeClr val="tx1"/>
                </a:solidFill>
              </a:rPr>
              <a:t>Principals/</a:t>
            </a:r>
            <a:r>
              <a:rPr lang="en-ZA" dirty="0" err="1">
                <a:solidFill>
                  <a:schemeClr val="tx1"/>
                </a:solidFill>
              </a:rPr>
              <a:t>HoDs</a:t>
            </a:r>
            <a:r>
              <a:rPr lang="en-ZA" dirty="0">
                <a:solidFill>
                  <a:schemeClr val="tx1"/>
                </a:solidFill>
              </a:rPr>
              <a:t> had attended on-boarding workshops were more aware about the R-Maths at </a:t>
            </a:r>
            <a:r>
              <a:rPr lang="en-ZA" dirty="0" err="1">
                <a:solidFill>
                  <a:schemeClr val="tx1"/>
                </a:solidFill>
              </a:rPr>
              <a:t>endline</a:t>
            </a:r>
            <a:r>
              <a:rPr lang="en-ZA" dirty="0">
                <a:solidFill>
                  <a:schemeClr val="tx1"/>
                </a:solidFill>
              </a:rPr>
              <a:t>. </a:t>
            </a:r>
            <a:r>
              <a:rPr lang="en-ZA" b="1" i="1" dirty="0">
                <a:solidFill>
                  <a:schemeClr val="tx1"/>
                </a:solidFill>
              </a:rPr>
              <a:t>Successful on-boarding.</a:t>
            </a:r>
            <a:endParaRPr lang="en-ZA" b="1" dirty="0">
              <a:solidFill>
                <a:schemeClr val="tx1"/>
              </a:solidFill>
            </a:endParaRPr>
          </a:p>
          <a:p>
            <a:pPr algn="just">
              <a:buFont typeface="Arial" panose="020B0604020202020204" pitchFamily="34" charset="0"/>
              <a:buChar char="•"/>
            </a:pPr>
            <a:r>
              <a:rPr lang="en-ZA" dirty="0">
                <a:solidFill>
                  <a:schemeClr val="tx1"/>
                </a:solidFill>
              </a:rPr>
              <a:t>Teacher confidence had increased in some areas, but some teachers had decreased in confidence in other areas (lesson planning).</a:t>
            </a:r>
          </a:p>
          <a:p>
            <a:pPr algn="just">
              <a:buFont typeface="Arial" panose="020B0604020202020204" pitchFamily="34" charset="0"/>
              <a:buChar char="•"/>
            </a:pPr>
            <a:r>
              <a:rPr lang="en-ZA" dirty="0">
                <a:solidFill>
                  <a:schemeClr val="tx1"/>
                </a:solidFill>
              </a:rPr>
              <a:t>Lesson planning was varied and had deteriorated in a number of instances. </a:t>
            </a:r>
            <a:r>
              <a:rPr lang="en-ZA" b="1" i="1" dirty="0">
                <a:solidFill>
                  <a:schemeClr val="tx1"/>
                </a:solidFill>
              </a:rPr>
              <a:t>Over-reliance on the Activity Guides.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rgbClr val="008784"/>
                </a:solidFill>
                <a:latin typeface="Calibri"/>
                <a:ea typeface="Calibri"/>
                <a:cs typeface="Calibri"/>
                <a:sym typeface="Calibri"/>
              </a:rPr>
              <a:t>25</a:t>
            </a:fld>
            <a:endParaRPr lang="en-ZA" sz="1200" b="0" i="0" u="none" strike="noStrike" cap="none">
              <a:solidFill>
                <a:srgbClr val="008784"/>
              </a:solidFill>
              <a:latin typeface="Calibri"/>
              <a:ea typeface="Calibri"/>
              <a:cs typeface="Calibri"/>
              <a:sym typeface="Calibri"/>
            </a:endParaRPr>
          </a:p>
        </p:txBody>
      </p:sp>
    </p:spTree>
    <p:extLst>
      <p:ext uri="{BB962C8B-B14F-4D97-AF65-F5344CB8AC3E}">
        <p14:creationId xmlns:p14="http://schemas.microsoft.com/office/powerpoint/2010/main" val="1198422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Case Studies – Planning &amp; teaching (2)</a:t>
            </a:r>
          </a:p>
        </p:txBody>
      </p:sp>
      <p:sp>
        <p:nvSpPr>
          <p:cNvPr id="3" name="Text Placeholder 2"/>
          <p:cNvSpPr>
            <a:spLocks noGrp="1"/>
          </p:cNvSpPr>
          <p:nvPr>
            <p:ph type="body" idx="1"/>
          </p:nvPr>
        </p:nvSpPr>
        <p:spPr>
          <a:xfrm>
            <a:off x="613414" y="1118827"/>
            <a:ext cx="7715277" cy="4259279"/>
          </a:xfrm>
        </p:spPr>
        <p:txBody>
          <a:bodyPr/>
          <a:lstStyle/>
          <a:p>
            <a:pPr algn="just">
              <a:buFont typeface="Arial" panose="020B0604020202020204" pitchFamily="34" charset="0"/>
              <a:buChar char="•"/>
            </a:pPr>
            <a:r>
              <a:rPr lang="en-ZA" dirty="0">
                <a:solidFill>
                  <a:schemeClr val="tx1"/>
                </a:solidFill>
              </a:rPr>
              <a:t>Lessons starting late and/or running over time was a fairly common issue.</a:t>
            </a:r>
          </a:p>
          <a:p>
            <a:pPr algn="just">
              <a:buFont typeface="Arial" panose="020B0604020202020204" pitchFamily="34" charset="0"/>
              <a:buChar char="•"/>
            </a:pPr>
            <a:r>
              <a:rPr lang="en-ZA" dirty="0">
                <a:solidFill>
                  <a:schemeClr val="tx1"/>
                </a:solidFill>
              </a:rPr>
              <a:t>Lessons observed were all relevant in terms of Mathematics content concepts and skills. They were largely aligned with CAPS and the R-Maths Activity Guides.</a:t>
            </a:r>
          </a:p>
          <a:p>
            <a:pPr algn="just">
              <a:buFont typeface="Arial" panose="020B0604020202020204" pitchFamily="34" charset="0"/>
              <a:buChar char="•"/>
            </a:pPr>
            <a:r>
              <a:rPr lang="en-ZA" dirty="0">
                <a:solidFill>
                  <a:schemeClr val="tx1"/>
                </a:solidFill>
              </a:rPr>
              <a:t>The recommended lesson structure was generally loosely followed. Free choice activities were  often excluded and  in a number of schools the teacher/practitioner did not work with a focus group during the small group activities.</a:t>
            </a:r>
          </a:p>
          <a:p>
            <a:pPr algn="just">
              <a:buFont typeface="Arial" panose="020B0604020202020204" pitchFamily="34" charset="0"/>
              <a:buChar char="•"/>
            </a:pPr>
            <a:r>
              <a:rPr lang="en-ZA" dirty="0">
                <a:solidFill>
                  <a:schemeClr val="tx1"/>
                </a:solidFill>
              </a:rPr>
              <a:t>There was effective use of questioning to engage learners, but limited questions were asked by learners, questioning controlled by the teachers</a:t>
            </a:r>
          </a:p>
          <a:p>
            <a:pPr>
              <a:buFont typeface="Arial" panose="020B0604020202020204" pitchFamily="34" charset="0"/>
              <a:buChar char="•"/>
            </a:pPr>
            <a:endParaRPr lang="en-ZA" sz="1600" i="1" dirty="0">
              <a:solidFill>
                <a:schemeClr val="tx1"/>
              </a:solidFill>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rgbClr val="008784"/>
                </a:solidFill>
                <a:latin typeface="Calibri"/>
                <a:ea typeface="Calibri"/>
                <a:cs typeface="Calibri"/>
                <a:sym typeface="Calibri"/>
              </a:rPr>
              <a:t>26</a:t>
            </a:fld>
            <a:endParaRPr lang="en-ZA" sz="1200" b="0" i="0" u="none" strike="noStrike" cap="none">
              <a:solidFill>
                <a:srgbClr val="008784"/>
              </a:solidFill>
              <a:latin typeface="Calibri"/>
              <a:ea typeface="Calibri"/>
              <a:cs typeface="Calibri"/>
              <a:sym typeface="Calibri"/>
            </a:endParaRPr>
          </a:p>
        </p:txBody>
      </p:sp>
    </p:spTree>
    <p:extLst>
      <p:ext uri="{BB962C8B-B14F-4D97-AF65-F5344CB8AC3E}">
        <p14:creationId xmlns:p14="http://schemas.microsoft.com/office/powerpoint/2010/main" val="102340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 - Application of R-</a:t>
            </a:r>
            <a:r>
              <a:rPr lang="en-US" dirty="0" err="1"/>
              <a:t>Maths</a:t>
            </a:r>
            <a:r>
              <a:rPr lang="en-US" dirty="0"/>
              <a:t> principles</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rgbClr val="008784"/>
                </a:solidFill>
                <a:latin typeface="Calibri"/>
                <a:ea typeface="Calibri"/>
                <a:cs typeface="Calibri"/>
                <a:sym typeface="Calibri"/>
              </a:rPr>
              <a:t>27</a:t>
            </a:fld>
            <a:endParaRPr lang="en-ZA" sz="1200" b="0" i="0" u="none" strike="noStrike" cap="none">
              <a:solidFill>
                <a:srgbClr val="008784"/>
              </a:solidFill>
              <a:latin typeface="Calibri"/>
              <a:ea typeface="Calibri"/>
              <a:cs typeface="Calibri"/>
              <a:sym typeface="Calibri"/>
            </a:endParaRPr>
          </a:p>
        </p:txBody>
      </p:sp>
      <p:graphicFrame>
        <p:nvGraphicFramePr>
          <p:cNvPr id="8" name="Chart 7"/>
          <p:cNvGraphicFramePr>
            <a:graphicFrameLocks/>
          </p:cNvGraphicFramePr>
          <p:nvPr>
            <p:extLst>
              <p:ext uri="{D42A27DB-BD31-4B8C-83A1-F6EECF244321}">
                <p14:modId xmlns:p14="http://schemas.microsoft.com/office/powerpoint/2010/main" val="2172302567"/>
              </p:ext>
            </p:extLst>
          </p:nvPr>
        </p:nvGraphicFramePr>
        <p:xfrm>
          <a:off x="191729" y="1154287"/>
          <a:ext cx="8760542" cy="55601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4161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Case studies – support for Grade R teaching</a:t>
            </a:r>
          </a:p>
        </p:txBody>
      </p:sp>
      <p:sp>
        <p:nvSpPr>
          <p:cNvPr id="3" name="Text Placeholder 2"/>
          <p:cNvSpPr>
            <a:spLocks noGrp="1"/>
          </p:cNvSpPr>
          <p:nvPr>
            <p:ph type="body" idx="1"/>
          </p:nvPr>
        </p:nvSpPr>
        <p:spPr>
          <a:xfrm>
            <a:off x="642910" y="982603"/>
            <a:ext cx="7715277" cy="4660976"/>
          </a:xfrm>
        </p:spPr>
        <p:txBody>
          <a:bodyPr/>
          <a:lstStyle/>
          <a:p>
            <a:pPr algn="just">
              <a:buFont typeface="Arial" panose="020B0604020202020204" pitchFamily="34" charset="0"/>
              <a:buChar char="•"/>
            </a:pPr>
            <a:r>
              <a:rPr lang="en-ZA" sz="2000" dirty="0">
                <a:solidFill>
                  <a:schemeClr val="tx1"/>
                </a:solidFill>
              </a:rPr>
              <a:t>Support within the school from peers, “mentors” and </a:t>
            </a:r>
            <a:r>
              <a:rPr lang="en-ZA" sz="2000" dirty="0" err="1">
                <a:solidFill>
                  <a:schemeClr val="tx1"/>
                </a:solidFill>
              </a:rPr>
              <a:t>HoDs</a:t>
            </a:r>
            <a:r>
              <a:rPr lang="en-ZA" sz="2000" dirty="0">
                <a:solidFill>
                  <a:schemeClr val="tx1"/>
                </a:solidFill>
              </a:rPr>
              <a:t> varied.</a:t>
            </a:r>
          </a:p>
          <a:p>
            <a:pPr algn="just">
              <a:buFont typeface="Arial" panose="020B0604020202020204" pitchFamily="34" charset="0"/>
              <a:buChar char="•"/>
            </a:pPr>
            <a:r>
              <a:rPr lang="en-ZA" sz="2000" dirty="0">
                <a:solidFill>
                  <a:schemeClr val="tx1"/>
                </a:solidFill>
              </a:rPr>
              <a:t>In small schools, limited staff/full teaching loads makes lesson observation challenging.</a:t>
            </a:r>
          </a:p>
          <a:p>
            <a:pPr algn="just">
              <a:buFont typeface="Arial" panose="020B0604020202020204" pitchFamily="34" charset="0"/>
              <a:buChar char="•"/>
            </a:pPr>
            <a:r>
              <a:rPr lang="en-ZA" sz="2000" dirty="0">
                <a:solidFill>
                  <a:schemeClr val="tx1"/>
                </a:solidFill>
              </a:rPr>
              <a:t>Reported in school-based support, including lesson observation, since baseline.</a:t>
            </a:r>
          </a:p>
          <a:p>
            <a:pPr algn="just">
              <a:buFont typeface="Arial" panose="020B0604020202020204" pitchFamily="34" charset="0"/>
              <a:buChar char="•"/>
            </a:pPr>
            <a:r>
              <a:rPr lang="en-ZA" sz="2000" dirty="0">
                <a:solidFill>
                  <a:schemeClr val="tx1"/>
                </a:solidFill>
              </a:rPr>
              <a:t>Increase in FP Subject Advisor confidence to support Grade R teaching, with a new focus/emphasis  on Grade R.</a:t>
            </a:r>
          </a:p>
          <a:p>
            <a:pPr algn="just">
              <a:buFont typeface="Arial" panose="020B0604020202020204" pitchFamily="34" charset="0"/>
              <a:buChar char="•"/>
            </a:pPr>
            <a:r>
              <a:rPr lang="en-ZA" sz="2000" dirty="0">
                <a:solidFill>
                  <a:schemeClr val="tx1"/>
                </a:solidFill>
              </a:rPr>
              <a:t>Support from FP Subject Advisors is  highly appreciated in schools ,and some </a:t>
            </a:r>
            <a:r>
              <a:rPr lang="en-ZA" sz="2000" dirty="0" err="1">
                <a:solidFill>
                  <a:schemeClr val="tx1"/>
                </a:solidFill>
              </a:rPr>
              <a:t>HoDs</a:t>
            </a:r>
            <a:r>
              <a:rPr lang="en-ZA" sz="2000" dirty="0">
                <a:solidFill>
                  <a:schemeClr val="tx1"/>
                </a:solidFill>
              </a:rPr>
              <a:t>/teacher reported that this had increased/improved from baseline to </a:t>
            </a:r>
            <a:r>
              <a:rPr lang="en-ZA" sz="2000" dirty="0" err="1">
                <a:solidFill>
                  <a:schemeClr val="tx1"/>
                </a:solidFill>
              </a:rPr>
              <a:t>endline</a:t>
            </a:r>
            <a:r>
              <a:rPr lang="en-ZA" sz="2000" dirty="0">
                <a:solidFill>
                  <a:schemeClr val="tx1"/>
                </a:solidFill>
              </a:rPr>
              <a:t>.</a:t>
            </a:r>
          </a:p>
          <a:p>
            <a:pPr algn="just">
              <a:buFont typeface="Arial" panose="020B0604020202020204" pitchFamily="34" charset="0"/>
              <a:buChar char="•"/>
            </a:pPr>
            <a:r>
              <a:rPr lang="en-ZA" sz="2000" dirty="0">
                <a:solidFill>
                  <a:schemeClr val="tx1"/>
                </a:solidFill>
              </a:rPr>
              <a:t>At </a:t>
            </a:r>
            <a:r>
              <a:rPr lang="en-ZA" sz="2000" dirty="0" err="1">
                <a:solidFill>
                  <a:schemeClr val="tx1"/>
                </a:solidFill>
              </a:rPr>
              <a:t>endline</a:t>
            </a:r>
            <a:r>
              <a:rPr lang="en-ZA" sz="2000" dirty="0">
                <a:solidFill>
                  <a:schemeClr val="tx1"/>
                </a:solidFill>
              </a:rPr>
              <a:t>, stakeholders at all schools reported that support from the FP Subject Advisors included Grade R Mathematics lesson observations.</a:t>
            </a:r>
          </a:p>
          <a:p>
            <a:pPr>
              <a:buFont typeface="Arial" panose="020B0604020202020204" pitchFamily="34" charset="0"/>
              <a:buChar char="•"/>
            </a:pPr>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rgbClr val="008784"/>
                </a:solidFill>
                <a:latin typeface="Calibri"/>
                <a:ea typeface="Calibri"/>
                <a:cs typeface="Calibri"/>
                <a:sym typeface="Calibri"/>
              </a:rPr>
              <a:t>28</a:t>
            </a:fld>
            <a:endParaRPr lang="en-ZA" sz="1200" b="0" i="0" u="none" strike="noStrike" cap="none">
              <a:solidFill>
                <a:srgbClr val="008784"/>
              </a:solidFill>
              <a:latin typeface="Calibri"/>
              <a:ea typeface="Calibri"/>
              <a:cs typeface="Calibri"/>
              <a:sym typeface="Calibri"/>
            </a:endParaRPr>
          </a:p>
        </p:txBody>
      </p:sp>
    </p:spTree>
    <p:extLst>
      <p:ext uri="{BB962C8B-B14F-4D97-AF65-F5344CB8AC3E}">
        <p14:creationId xmlns:p14="http://schemas.microsoft.com/office/powerpoint/2010/main" val="380938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628680" y="428604"/>
            <a:ext cx="8229600"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8784"/>
              </a:buClr>
              <a:buSzPts val="3000"/>
              <a:buFont typeface="Calibri"/>
              <a:buNone/>
            </a:pPr>
            <a:r>
              <a:rPr lang="en-ZA" sz="3000" b="1" i="0" u="none" strike="noStrike" cap="none" dirty="0">
                <a:solidFill>
                  <a:srgbClr val="008784"/>
                </a:solidFill>
                <a:latin typeface="Calibri"/>
                <a:ea typeface="Calibri"/>
                <a:cs typeface="Calibri"/>
                <a:sym typeface="Calibri"/>
              </a:rPr>
              <a:t>Learner level findings - Methodology</a:t>
            </a:r>
            <a:endParaRPr dirty="0"/>
          </a:p>
        </p:txBody>
      </p:sp>
      <p:sp>
        <p:nvSpPr>
          <p:cNvPr id="166" name="Shape 166"/>
          <p:cNvSpPr txBox="1">
            <a:spLocks noGrp="1"/>
          </p:cNvSpPr>
          <p:nvPr>
            <p:ph type="body" idx="1"/>
          </p:nvPr>
        </p:nvSpPr>
        <p:spPr>
          <a:xfrm>
            <a:off x="642910" y="1123951"/>
            <a:ext cx="7786715" cy="4671938"/>
          </a:xfrm>
          <a:prstGeom prst="rect">
            <a:avLst/>
          </a:prstGeom>
          <a:noFill/>
          <a:ln>
            <a:noFill/>
          </a:ln>
        </p:spPr>
        <p:txBody>
          <a:bodyPr spcFirstLastPara="1" wrap="square" lIns="91425" tIns="45700" rIns="91425" bIns="45700" anchor="t" anchorCtr="0">
            <a:noAutofit/>
          </a:bodyPr>
          <a:lstStyle/>
          <a:p>
            <a:pPr marL="596900" marR="0" lvl="0" indent="-457200" algn="l" rtl="0">
              <a:spcBef>
                <a:spcPts val="440"/>
              </a:spcBef>
              <a:spcAft>
                <a:spcPts val="0"/>
              </a:spcAft>
              <a:buClr>
                <a:srgbClr val="7F7F7F"/>
              </a:buClr>
              <a:buSzPts val="2200"/>
              <a:buFont typeface="Arial"/>
              <a:buAutoNum type="arabicPeriod"/>
            </a:pPr>
            <a:r>
              <a:rPr lang="en-ZA" sz="2200" b="0" i="0" u="none" strike="noStrike" cap="none" dirty="0">
                <a:solidFill>
                  <a:schemeClr val="dk1"/>
                </a:solidFill>
                <a:latin typeface="Calibri"/>
                <a:ea typeface="Calibri"/>
                <a:cs typeface="Calibri"/>
                <a:sym typeface="Calibri"/>
              </a:rPr>
              <a:t>Instrument: Marko-D test (of early Mathematics) – with 47 items, focussing on Number, at 5 different conceptual levels</a:t>
            </a:r>
          </a:p>
          <a:p>
            <a:pPr marL="596900" marR="0" lvl="0" indent="-457200" algn="l" rtl="0">
              <a:spcBef>
                <a:spcPts val="440"/>
              </a:spcBef>
              <a:spcAft>
                <a:spcPts val="0"/>
              </a:spcAft>
              <a:buClr>
                <a:srgbClr val="7F7F7F"/>
              </a:buClr>
              <a:buSzPts val="2200"/>
              <a:buFont typeface="Arial"/>
              <a:buAutoNum type="arabicPeriod"/>
            </a:pPr>
            <a:r>
              <a:rPr lang="en-ZA" dirty="0">
                <a:solidFill>
                  <a:schemeClr val="dk1"/>
                </a:solidFill>
              </a:rPr>
              <a:t>Initial simple random sample of learners in 2 districts: 168 in each of the intervention and comparison groups, in each district (total of 672 individual learners)</a:t>
            </a:r>
          </a:p>
          <a:p>
            <a:pPr marL="596900" indent="-457200">
              <a:buFont typeface="Arial"/>
              <a:buAutoNum type="arabicPeriod"/>
            </a:pPr>
            <a:r>
              <a:rPr lang="en-ZA" dirty="0">
                <a:solidFill>
                  <a:schemeClr val="dk1"/>
                </a:solidFill>
              </a:rPr>
              <a:t>Baseline in Feb/Mar 2017; endline in Oct/Nov 2017</a:t>
            </a:r>
          </a:p>
          <a:p>
            <a:pPr marL="596900" marR="0" lvl="0" indent="-457200" algn="l" rtl="0">
              <a:spcBef>
                <a:spcPts val="440"/>
              </a:spcBef>
              <a:spcAft>
                <a:spcPts val="0"/>
              </a:spcAft>
              <a:buClr>
                <a:srgbClr val="7F7F7F"/>
              </a:buClr>
              <a:buSzPts val="2200"/>
              <a:buFont typeface="Arial"/>
              <a:buAutoNum type="arabicPeriod"/>
            </a:pPr>
            <a:r>
              <a:rPr lang="en-ZA" sz="2200" b="0" i="0" u="none" strike="noStrike" cap="none" dirty="0">
                <a:solidFill>
                  <a:schemeClr val="dk1"/>
                </a:solidFill>
                <a:latin typeface="Calibri"/>
                <a:ea typeface="Calibri"/>
                <a:cs typeface="Calibri"/>
                <a:sym typeface="Calibri"/>
              </a:rPr>
              <a:t>Test conducted orally in schools, one child at a time, administered by trained test administrators</a:t>
            </a:r>
          </a:p>
          <a:p>
            <a:pPr marL="596900" marR="0" lvl="0" indent="-457200" algn="l" rtl="0">
              <a:spcBef>
                <a:spcPts val="440"/>
              </a:spcBef>
              <a:spcAft>
                <a:spcPts val="0"/>
              </a:spcAft>
              <a:buClr>
                <a:srgbClr val="7F7F7F"/>
              </a:buClr>
              <a:buSzPts val="2200"/>
              <a:buFont typeface="Arial"/>
              <a:buAutoNum type="arabicPeriod"/>
            </a:pPr>
            <a:r>
              <a:rPr lang="en-ZA" dirty="0">
                <a:solidFill>
                  <a:schemeClr val="dk1"/>
                </a:solidFill>
              </a:rPr>
              <a:t>Children completed the test in their LoLT</a:t>
            </a:r>
          </a:p>
          <a:p>
            <a:pPr marL="596900" marR="0" lvl="0" indent="-457200" algn="l" rtl="0">
              <a:spcBef>
                <a:spcPts val="440"/>
              </a:spcBef>
              <a:spcAft>
                <a:spcPts val="0"/>
              </a:spcAft>
              <a:buClr>
                <a:srgbClr val="7F7F7F"/>
              </a:buClr>
              <a:buSzPts val="2200"/>
              <a:buFont typeface="Arial"/>
              <a:buAutoNum type="arabicPeriod"/>
            </a:pPr>
            <a:r>
              <a:rPr lang="en-ZA" dirty="0">
                <a:solidFill>
                  <a:schemeClr val="dk1"/>
                </a:solidFill>
              </a:rPr>
              <a:t>Due to attrition etc., there was a total of 622 matched tests</a:t>
            </a:r>
          </a:p>
          <a:p>
            <a:pPr marL="596900" marR="0" lvl="0" indent="-457200" algn="l" rtl="0">
              <a:spcBef>
                <a:spcPts val="440"/>
              </a:spcBef>
              <a:spcAft>
                <a:spcPts val="0"/>
              </a:spcAft>
              <a:buClr>
                <a:srgbClr val="7F7F7F"/>
              </a:buClr>
              <a:buSzPts val="2200"/>
              <a:buFont typeface="Arial"/>
              <a:buAutoNum type="arabicPeriod"/>
            </a:pPr>
            <a:endParaRPr lang="en-ZA" dirty="0">
              <a:solidFill>
                <a:schemeClr val="dk1"/>
              </a:solidFill>
            </a:endParaRPr>
          </a:p>
          <a:p>
            <a:pPr marL="596900" marR="0" lvl="0" indent="-457200" algn="l" rtl="0">
              <a:spcBef>
                <a:spcPts val="440"/>
              </a:spcBef>
              <a:spcAft>
                <a:spcPts val="0"/>
              </a:spcAft>
              <a:buClr>
                <a:srgbClr val="7F7F7F"/>
              </a:buClr>
              <a:buSzPts val="2200"/>
              <a:buFont typeface="Arial"/>
              <a:buAutoNum type="arabicPeriod"/>
            </a:pPr>
            <a:endParaRPr lang="en-ZA" dirty="0">
              <a:solidFill>
                <a:schemeClr val="dk1"/>
              </a:solidFill>
            </a:endParaRPr>
          </a:p>
          <a:p>
            <a:pPr marL="596900" marR="0" lvl="0" indent="-457200" algn="l" rtl="0">
              <a:spcBef>
                <a:spcPts val="440"/>
              </a:spcBef>
              <a:spcAft>
                <a:spcPts val="0"/>
              </a:spcAft>
              <a:buClr>
                <a:srgbClr val="7F7F7F"/>
              </a:buClr>
              <a:buSzPts val="2200"/>
              <a:buFont typeface="Arial"/>
              <a:buAutoNum type="arabicPeriod"/>
            </a:pPr>
            <a:endParaRPr lang="en-ZA" dirty="0">
              <a:solidFill>
                <a:schemeClr val="dk1"/>
              </a:solidFill>
            </a:endParaRPr>
          </a:p>
        </p:txBody>
      </p:sp>
      <p:sp>
        <p:nvSpPr>
          <p:cNvPr id="167" name="Shape 167"/>
          <p:cNvSpPr txBox="1">
            <a:spLocks noGrp="1"/>
          </p:cNvSpPr>
          <p:nvPr>
            <p:ph type="sldNum" idx="12"/>
          </p:nvPr>
        </p:nvSpPr>
        <p:spPr>
          <a:xfrm>
            <a:off x="6715140"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a:solidFill>
                  <a:srgbClr val="008784"/>
                </a:solidFill>
                <a:latin typeface="Calibri"/>
                <a:ea typeface="Calibri"/>
                <a:cs typeface="Calibri"/>
                <a:sym typeface="Calibri"/>
              </a:rPr>
              <a:t>29</a:t>
            </a:fld>
            <a:endParaRPr sz="1200">
              <a:solidFill>
                <a:srgbClr val="008784"/>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37D03D4D-45A5-4EA5-B774-CA5E14EA5B18}"/>
              </a:ext>
            </a:extLst>
          </p:cNvPr>
          <p:cNvPicPr>
            <a:picLocks noChangeAspect="1"/>
          </p:cNvPicPr>
          <p:nvPr/>
        </p:nvPicPr>
        <p:blipFill>
          <a:blip r:embed="rId3"/>
          <a:stretch>
            <a:fillRect/>
          </a:stretch>
        </p:blipFill>
        <p:spPr>
          <a:xfrm>
            <a:off x="642911" y="4892467"/>
            <a:ext cx="7858180" cy="1568621"/>
          </a:xfrm>
          <a:prstGeom prst="rect">
            <a:avLst/>
          </a:prstGeom>
        </p:spPr>
      </p:pic>
    </p:spTree>
    <p:extLst>
      <p:ext uri="{BB962C8B-B14F-4D97-AF65-F5344CB8AC3E}">
        <p14:creationId xmlns:p14="http://schemas.microsoft.com/office/powerpoint/2010/main" val="1249993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description</a:t>
            </a:r>
          </a:p>
        </p:txBody>
      </p:sp>
      <p:sp>
        <p:nvSpPr>
          <p:cNvPr id="3" name="Text Placeholder 2"/>
          <p:cNvSpPr>
            <a:spLocks noGrp="1"/>
          </p:cNvSpPr>
          <p:nvPr>
            <p:ph type="body" idx="1"/>
          </p:nvPr>
        </p:nvSpPr>
        <p:spPr>
          <a:xfrm>
            <a:off x="642910" y="1040946"/>
            <a:ext cx="8132380" cy="3714776"/>
          </a:xfrm>
        </p:spPr>
        <p:txBody>
          <a:bodyPr/>
          <a:lstStyle/>
          <a:p>
            <a:pPr marL="571500" indent="-342900" algn="just">
              <a:buFont typeface="Arial" pitchFamily="34" charset="0"/>
              <a:buChar char="•"/>
            </a:pPr>
            <a:r>
              <a:rPr lang="en-US" dirty="0">
                <a:solidFill>
                  <a:schemeClr val="tx1"/>
                </a:solidFill>
              </a:rPr>
              <a:t>R-</a:t>
            </a:r>
            <a:r>
              <a:rPr lang="en-US" dirty="0" err="1">
                <a:solidFill>
                  <a:schemeClr val="tx1"/>
                </a:solidFill>
              </a:rPr>
              <a:t>Maths</a:t>
            </a:r>
            <a:r>
              <a:rPr lang="en-US" dirty="0">
                <a:solidFill>
                  <a:schemeClr val="tx1"/>
                </a:solidFill>
              </a:rPr>
              <a:t> Project led by the WCED in collaboration with the SDU</a:t>
            </a:r>
          </a:p>
          <a:p>
            <a:pPr marL="571500" indent="-342900" algn="just">
              <a:buFont typeface="Arial" pitchFamily="34" charset="0"/>
              <a:buChar char="•"/>
            </a:pPr>
            <a:r>
              <a:rPr lang="en-US" dirty="0">
                <a:solidFill>
                  <a:schemeClr val="tx1"/>
                </a:solidFill>
              </a:rPr>
              <a:t>Aim of </a:t>
            </a:r>
            <a:r>
              <a:rPr lang="en-ZA" dirty="0">
                <a:solidFill>
                  <a:schemeClr val="tx1"/>
                </a:solidFill>
              </a:rPr>
              <a:t>improving the quality of Grade R Mathematics teaching</a:t>
            </a:r>
          </a:p>
          <a:p>
            <a:pPr marL="571500" indent="-342900" algn="just">
              <a:buFont typeface="Arial" pitchFamily="34" charset="0"/>
              <a:buChar char="•"/>
            </a:pPr>
            <a:r>
              <a:rPr lang="en-ZA" dirty="0">
                <a:solidFill>
                  <a:schemeClr val="tx1"/>
                </a:solidFill>
              </a:rPr>
              <a:t>R-Maths Programme materials developed by the SDU in collaboration with the WCED </a:t>
            </a:r>
          </a:p>
          <a:p>
            <a:pPr marL="571500" indent="-342900" algn="just">
              <a:buFont typeface="Arial" pitchFamily="34" charset="0"/>
              <a:buChar char="•"/>
            </a:pPr>
            <a:r>
              <a:rPr lang="en-ZA" dirty="0">
                <a:solidFill>
                  <a:schemeClr val="tx1"/>
                </a:solidFill>
              </a:rPr>
              <a:t>Implementation via a two-phase, modified cascade model</a:t>
            </a:r>
          </a:p>
          <a:p>
            <a:pPr marL="1028700" lvl="1" indent="-342900" algn="just">
              <a:buFont typeface="Wingdings" panose="05000000000000000000" pitchFamily="2" charset="2"/>
              <a:buChar char="§"/>
            </a:pPr>
            <a:r>
              <a:rPr lang="en-ZA" sz="2000" dirty="0">
                <a:solidFill>
                  <a:schemeClr val="tx1"/>
                </a:solidFill>
              </a:rPr>
              <a:t>Training by SDU of FP Subject Advisors (30 </a:t>
            </a:r>
            <a:r>
              <a:rPr lang="en-ZA" sz="2000" dirty="0" err="1">
                <a:solidFill>
                  <a:schemeClr val="tx1"/>
                </a:solidFill>
              </a:rPr>
              <a:t>hrs</a:t>
            </a:r>
            <a:r>
              <a:rPr lang="en-ZA" sz="2000" dirty="0">
                <a:solidFill>
                  <a:schemeClr val="tx1"/>
                </a:solidFill>
              </a:rPr>
              <a:t>)</a:t>
            </a:r>
          </a:p>
          <a:p>
            <a:pPr marL="1028700" lvl="1" indent="-342900" algn="just">
              <a:buFont typeface="Wingdings" panose="05000000000000000000" pitchFamily="2" charset="2"/>
              <a:buChar char="§"/>
            </a:pPr>
            <a:r>
              <a:rPr lang="en-ZA" sz="2000" dirty="0">
                <a:solidFill>
                  <a:schemeClr val="tx1"/>
                </a:solidFill>
              </a:rPr>
              <a:t>Training by FP Subject Advisors of Grade R teacher/practitioners (7 x CT = 14 hrs, block training = 30 hrs)</a:t>
            </a:r>
          </a:p>
          <a:p>
            <a:pPr marL="1028700" lvl="1" indent="-342900" algn="just">
              <a:buFont typeface="Wingdings" panose="05000000000000000000" pitchFamily="2" charset="2"/>
              <a:buChar char="§"/>
            </a:pPr>
            <a:r>
              <a:rPr lang="en-ZA" sz="2000" dirty="0">
                <a:solidFill>
                  <a:schemeClr val="tx1"/>
                </a:solidFill>
              </a:rPr>
              <a:t>Reflection workshop</a:t>
            </a:r>
          </a:p>
          <a:p>
            <a:pPr marL="1028700" lvl="1" indent="-342900" algn="just">
              <a:buFont typeface="Wingdings" panose="05000000000000000000" pitchFamily="2" charset="2"/>
              <a:buChar char="§"/>
            </a:pPr>
            <a:r>
              <a:rPr lang="en-ZA" sz="2000" dirty="0">
                <a:solidFill>
                  <a:schemeClr val="tx1"/>
                </a:solidFill>
              </a:rPr>
              <a:t>PLC on R-Maths</a:t>
            </a:r>
          </a:p>
          <a:p>
            <a:pPr marL="1028700" lvl="1" indent="-342900" algn="just">
              <a:buFont typeface="Wingdings" panose="05000000000000000000" pitchFamily="2" charset="2"/>
              <a:buChar char="§"/>
            </a:pPr>
            <a:r>
              <a:rPr lang="en-ZA" sz="2000" dirty="0">
                <a:solidFill>
                  <a:schemeClr val="tx1"/>
                </a:solidFill>
              </a:rPr>
              <a:t>Support provided by SDU (target = up to 28 days per district)</a:t>
            </a:r>
            <a:endParaRPr lang="en-US" sz="2000" dirty="0">
              <a:solidFill>
                <a:schemeClr val="tx1"/>
              </a:solidFill>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ZA" sz="1200" b="0" i="0" u="none" strike="noStrike" kern="0" cap="none" spc="0" normalizeH="0" baseline="0" noProof="0" smtClean="0">
                <a:ln>
                  <a:noFill/>
                </a:ln>
                <a:solidFill>
                  <a:srgbClr val="008784"/>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0" cap="none" spc="0" normalizeH="0" baseline="0" noProof="0">
              <a:ln>
                <a:noFill/>
              </a:ln>
              <a:solidFill>
                <a:srgbClr val="008784"/>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32342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628680" y="428604"/>
            <a:ext cx="8229600" cy="553998"/>
          </a:xfrm>
          <a:prstGeom prst="rect">
            <a:avLst/>
          </a:prstGeom>
          <a:noFill/>
          <a:ln>
            <a:noFill/>
          </a:ln>
        </p:spPr>
        <p:txBody>
          <a:bodyPr spcFirstLastPara="1" wrap="square" lIns="91425" tIns="45700" rIns="91425" bIns="45700" anchor="t" anchorCtr="0">
            <a:noAutofit/>
          </a:bodyPr>
          <a:lstStyle/>
          <a:p>
            <a:pPr lvl="0"/>
            <a:r>
              <a:rPr lang="en-ZA" dirty="0"/>
              <a:t>Learner level findings: Urban District 1</a:t>
            </a:r>
            <a:endParaRPr dirty="0"/>
          </a:p>
        </p:txBody>
      </p:sp>
      <p:sp>
        <p:nvSpPr>
          <p:cNvPr id="167" name="Shape 167"/>
          <p:cNvSpPr txBox="1">
            <a:spLocks noGrp="1"/>
          </p:cNvSpPr>
          <p:nvPr>
            <p:ph type="sldNum" idx="12"/>
          </p:nvPr>
        </p:nvSpPr>
        <p:spPr>
          <a:xfrm>
            <a:off x="6715140"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a:solidFill>
                  <a:srgbClr val="008784"/>
                </a:solidFill>
                <a:latin typeface="Calibri"/>
                <a:ea typeface="Calibri"/>
                <a:cs typeface="Calibri"/>
                <a:sym typeface="Calibri"/>
              </a:rPr>
              <a:t>30</a:t>
            </a:fld>
            <a:endParaRPr sz="1200">
              <a:solidFill>
                <a:srgbClr val="008784"/>
              </a:solidFill>
              <a:latin typeface="Calibri"/>
              <a:ea typeface="Calibri"/>
              <a:cs typeface="Calibri"/>
              <a:sym typeface="Calibri"/>
            </a:endParaRPr>
          </a:p>
        </p:txBody>
      </p:sp>
      <p:sp>
        <p:nvSpPr>
          <p:cNvPr id="4" name="Rectangle 3">
            <a:extLst>
              <a:ext uri="{FF2B5EF4-FFF2-40B4-BE49-F238E27FC236}">
                <a16:creationId xmlns:a16="http://schemas.microsoft.com/office/drawing/2014/main" id="{065A8874-BC94-422F-ABB7-992D3BC85150}"/>
              </a:ext>
            </a:extLst>
          </p:cNvPr>
          <p:cNvSpPr/>
          <p:nvPr/>
        </p:nvSpPr>
        <p:spPr>
          <a:xfrm>
            <a:off x="638250" y="1126041"/>
            <a:ext cx="8220060" cy="1785104"/>
          </a:xfrm>
          <a:prstGeom prst="rect">
            <a:avLst/>
          </a:prstGeom>
        </p:spPr>
        <p:txBody>
          <a:bodyPr wrap="square">
            <a:spAutoFit/>
          </a:bodyPr>
          <a:lstStyle/>
          <a:p>
            <a:pPr marL="342900" indent="-342900">
              <a:buFont typeface="Arial" panose="020B0604020202020204" pitchFamily="34" charset="0"/>
              <a:buChar char="•"/>
            </a:pPr>
            <a:r>
              <a:rPr lang="en-ZA" sz="2200" dirty="0">
                <a:latin typeface="Calibri" panose="020F0502020204030204" pitchFamily="34" charset="0"/>
                <a:ea typeface="Calibri" panose="020F0502020204030204" pitchFamily="34" charset="0"/>
                <a:cs typeface="Times New Roman" panose="02020603050405020304" pitchFamily="18" charset="0"/>
              </a:rPr>
              <a:t>Most learners (≈70-80%) were assessed in English. </a:t>
            </a:r>
          </a:p>
          <a:p>
            <a:pPr marL="342900" indent="-342900">
              <a:buFont typeface="Arial" panose="020B0604020202020204" pitchFamily="34" charset="0"/>
              <a:buChar char="•"/>
            </a:pPr>
            <a:r>
              <a:rPr lang="en-ZA" sz="2200" dirty="0">
                <a:latin typeface="Calibri" panose="020F0502020204030204" pitchFamily="34" charset="0"/>
                <a:ea typeface="Calibri" panose="020F0502020204030204" pitchFamily="34" charset="0"/>
                <a:cs typeface="Times New Roman" panose="02020603050405020304" pitchFamily="18" charset="0"/>
              </a:rPr>
              <a:t>A small minority of these were ELLs (i.e. were assessed in English but were not English HL)</a:t>
            </a:r>
          </a:p>
          <a:p>
            <a:pPr marL="342900" indent="-342900">
              <a:buFont typeface="Arial" panose="020B0604020202020204" pitchFamily="34" charset="0"/>
              <a:buChar char="•"/>
            </a:pPr>
            <a:r>
              <a:rPr lang="en-ZA" sz="2200" dirty="0">
                <a:latin typeface="Calibri" panose="020F0502020204030204" pitchFamily="34" charset="0"/>
                <a:ea typeface="Calibri" panose="020F0502020204030204" pitchFamily="34" charset="0"/>
                <a:cs typeface="Times New Roman" panose="02020603050405020304" pitchFamily="18" charset="0"/>
              </a:rPr>
              <a:t>Almost all remaining learners were learning Mathematics in their HL of isiXhosa. </a:t>
            </a:r>
            <a:endParaRPr lang="en-ZA" sz="2200" dirty="0"/>
          </a:p>
        </p:txBody>
      </p:sp>
      <p:pic>
        <p:nvPicPr>
          <p:cNvPr id="3" name="Picture 2">
            <a:extLst>
              <a:ext uri="{FF2B5EF4-FFF2-40B4-BE49-F238E27FC236}">
                <a16:creationId xmlns:a16="http://schemas.microsoft.com/office/drawing/2014/main" id="{CA73107C-9D30-4748-8A21-2CBCDD8C1416}"/>
              </a:ext>
            </a:extLst>
          </p:cNvPr>
          <p:cNvPicPr>
            <a:picLocks noChangeAspect="1"/>
          </p:cNvPicPr>
          <p:nvPr/>
        </p:nvPicPr>
        <p:blipFill>
          <a:blip r:embed="rId3"/>
          <a:stretch>
            <a:fillRect/>
          </a:stretch>
        </p:blipFill>
        <p:spPr>
          <a:xfrm>
            <a:off x="750555" y="2881808"/>
            <a:ext cx="7642889" cy="1826837"/>
          </a:xfrm>
          <a:prstGeom prst="rect">
            <a:avLst/>
          </a:prstGeom>
        </p:spPr>
      </p:pic>
      <p:sp>
        <p:nvSpPr>
          <p:cNvPr id="5" name="Oval 4">
            <a:extLst>
              <a:ext uri="{FF2B5EF4-FFF2-40B4-BE49-F238E27FC236}">
                <a16:creationId xmlns:a16="http://schemas.microsoft.com/office/drawing/2014/main" id="{02B9EBB7-613E-42D5-92FE-D88417C85569}"/>
              </a:ext>
            </a:extLst>
          </p:cNvPr>
          <p:cNvSpPr/>
          <p:nvPr/>
        </p:nvSpPr>
        <p:spPr>
          <a:xfrm>
            <a:off x="5334000" y="2629113"/>
            <a:ext cx="1143000" cy="2332226"/>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n>
                <a:solidFill>
                  <a:schemeClr val="accent6"/>
                </a:solidFill>
              </a:ln>
              <a:noFill/>
            </a:endParaRPr>
          </a:p>
        </p:txBody>
      </p:sp>
      <p:sp>
        <p:nvSpPr>
          <p:cNvPr id="7" name="TextBox 6">
            <a:extLst>
              <a:ext uri="{FF2B5EF4-FFF2-40B4-BE49-F238E27FC236}">
                <a16:creationId xmlns:a16="http://schemas.microsoft.com/office/drawing/2014/main" id="{FE9FC154-56C5-42AF-96EC-258900E9C9A4}"/>
              </a:ext>
            </a:extLst>
          </p:cNvPr>
          <p:cNvSpPr txBox="1"/>
          <p:nvPr/>
        </p:nvSpPr>
        <p:spPr>
          <a:xfrm>
            <a:off x="750555" y="4961339"/>
            <a:ext cx="7821945" cy="769441"/>
          </a:xfrm>
          <a:prstGeom prst="rect">
            <a:avLst/>
          </a:prstGeom>
          <a:noFill/>
        </p:spPr>
        <p:txBody>
          <a:bodyPr wrap="square" rtlCol="0">
            <a:spAutoFit/>
          </a:bodyPr>
          <a:lstStyle/>
          <a:p>
            <a:pPr algn="just"/>
            <a:r>
              <a:rPr lang="en-ZA" sz="2200" dirty="0">
                <a:solidFill>
                  <a:srgbClr val="FF0000"/>
                </a:solidFill>
                <a:latin typeface="Calibri" panose="020F0502020204030204" pitchFamily="34" charset="0"/>
                <a:cs typeface="Calibri" panose="020F0502020204030204" pitchFamily="34" charset="0"/>
              </a:rPr>
              <a:t>Independent sample t-tests showed that the net shifts were </a:t>
            </a:r>
            <a:r>
              <a:rPr lang="en-ZA" sz="2200" u="sng" dirty="0">
                <a:solidFill>
                  <a:srgbClr val="FF0000"/>
                </a:solidFill>
                <a:latin typeface="Calibri" panose="020F0502020204030204" pitchFamily="34" charset="0"/>
                <a:cs typeface="Calibri" panose="020F0502020204030204" pitchFamily="34" charset="0"/>
              </a:rPr>
              <a:t>not</a:t>
            </a:r>
            <a:r>
              <a:rPr lang="en-ZA" sz="2200" dirty="0">
                <a:solidFill>
                  <a:srgbClr val="FF0000"/>
                </a:solidFill>
                <a:latin typeface="Calibri" panose="020F0502020204030204" pitchFamily="34" charset="0"/>
                <a:cs typeface="Calibri" panose="020F0502020204030204" pitchFamily="34" charset="0"/>
              </a:rPr>
              <a:t> significantly different.</a:t>
            </a:r>
          </a:p>
        </p:txBody>
      </p:sp>
    </p:spTree>
    <p:extLst>
      <p:ext uri="{BB962C8B-B14F-4D97-AF65-F5344CB8AC3E}">
        <p14:creationId xmlns:p14="http://schemas.microsoft.com/office/powerpoint/2010/main" val="303819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628680" y="428604"/>
            <a:ext cx="8229600" cy="553998"/>
          </a:xfrm>
          <a:prstGeom prst="rect">
            <a:avLst/>
          </a:prstGeom>
          <a:noFill/>
          <a:ln>
            <a:noFill/>
          </a:ln>
        </p:spPr>
        <p:txBody>
          <a:bodyPr spcFirstLastPara="1" wrap="square" lIns="91425" tIns="45700" rIns="91425" bIns="45700" anchor="t" anchorCtr="0">
            <a:noAutofit/>
          </a:bodyPr>
          <a:lstStyle/>
          <a:p>
            <a:pPr lvl="0"/>
            <a:r>
              <a:rPr lang="en-ZA" dirty="0"/>
              <a:t>Learner level findings: Rural District 2</a:t>
            </a:r>
            <a:endParaRPr dirty="0"/>
          </a:p>
        </p:txBody>
      </p:sp>
      <p:sp>
        <p:nvSpPr>
          <p:cNvPr id="167" name="Shape 167"/>
          <p:cNvSpPr txBox="1">
            <a:spLocks noGrp="1"/>
          </p:cNvSpPr>
          <p:nvPr>
            <p:ph type="sldNum" idx="12"/>
          </p:nvPr>
        </p:nvSpPr>
        <p:spPr>
          <a:xfrm>
            <a:off x="6715140"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a:solidFill>
                  <a:srgbClr val="008784"/>
                </a:solidFill>
                <a:latin typeface="Calibri"/>
                <a:ea typeface="Calibri"/>
                <a:cs typeface="Calibri"/>
                <a:sym typeface="Calibri"/>
              </a:rPr>
              <a:t>31</a:t>
            </a:fld>
            <a:endParaRPr sz="1200">
              <a:solidFill>
                <a:srgbClr val="008784"/>
              </a:solidFill>
              <a:latin typeface="Calibri"/>
              <a:ea typeface="Calibri"/>
              <a:cs typeface="Calibri"/>
              <a:sym typeface="Calibri"/>
            </a:endParaRPr>
          </a:p>
        </p:txBody>
      </p:sp>
      <p:sp>
        <p:nvSpPr>
          <p:cNvPr id="4" name="Rectangle 3">
            <a:extLst>
              <a:ext uri="{FF2B5EF4-FFF2-40B4-BE49-F238E27FC236}">
                <a16:creationId xmlns:a16="http://schemas.microsoft.com/office/drawing/2014/main" id="{065A8874-BC94-422F-ABB7-992D3BC85150}"/>
              </a:ext>
            </a:extLst>
          </p:cNvPr>
          <p:cNvSpPr/>
          <p:nvPr/>
        </p:nvSpPr>
        <p:spPr>
          <a:xfrm>
            <a:off x="638250" y="1126041"/>
            <a:ext cx="8220060" cy="1446550"/>
          </a:xfrm>
          <a:prstGeom prst="rect">
            <a:avLst/>
          </a:prstGeom>
        </p:spPr>
        <p:txBody>
          <a:bodyPr wrap="square">
            <a:spAutoFit/>
          </a:bodyPr>
          <a:lstStyle/>
          <a:p>
            <a:pPr marL="342900" indent="-342900">
              <a:buFont typeface="Arial" panose="020B0604020202020204" pitchFamily="34" charset="0"/>
              <a:buChar char="•"/>
            </a:pPr>
            <a:r>
              <a:rPr lang="en-ZA" sz="2200" dirty="0">
                <a:latin typeface="Calibri" panose="020F0502020204030204" pitchFamily="34" charset="0"/>
                <a:ea typeface="Calibri" panose="020F0502020204030204" pitchFamily="34" charset="0"/>
                <a:cs typeface="Times New Roman" panose="02020603050405020304" pitchFamily="18" charset="0"/>
              </a:rPr>
              <a:t>Most learners (≈75% in the intervention group, and 100% in the comparison group) were assessed in Afrikaans. </a:t>
            </a:r>
          </a:p>
          <a:p>
            <a:pPr marL="342900" indent="-342900">
              <a:buFont typeface="Arial" panose="020B0604020202020204" pitchFamily="34" charset="0"/>
              <a:buChar char="•"/>
            </a:pPr>
            <a:r>
              <a:rPr lang="en-ZA" sz="2200" dirty="0">
                <a:latin typeface="Calibri" panose="020F0502020204030204" pitchFamily="34" charset="0"/>
                <a:ea typeface="Calibri" panose="020F0502020204030204" pitchFamily="34" charset="0"/>
                <a:cs typeface="Times New Roman" panose="02020603050405020304" pitchFamily="18" charset="0"/>
              </a:rPr>
              <a:t>All remaining learners were learning Mathematics in their HL of isiXhosa. </a:t>
            </a:r>
            <a:endParaRPr lang="en-ZA" sz="2200" dirty="0"/>
          </a:p>
        </p:txBody>
      </p:sp>
      <p:sp>
        <p:nvSpPr>
          <p:cNvPr id="7" name="TextBox 6">
            <a:extLst>
              <a:ext uri="{FF2B5EF4-FFF2-40B4-BE49-F238E27FC236}">
                <a16:creationId xmlns:a16="http://schemas.microsoft.com/office/drawing/2014/main" id="{FE9FC154-56C5-42AF-96EC-258900E9C9A4}"/>
              </a:ext>
            </a:extLst>
          </p:cNvPr>
          <p:cNvSpPr txBox="1"/>
          <p:nvPr/>
        </p:nvSpPr>
        <p:spPr>
          <a:xfrm>
            <a:off x="799510" y="4552670"/>
            <a:ext cx="7821945" cy="1107996"/>
          </a:xfrm>
          <a:prstGeom prst="rect">
            <a:avLst/>
          </a:prstGeom>
          <a:noFill/>
        </p:spPr>
        <p:txBody>
          <a:bodyPr wrap="square" rtlCol="0">
            <a:spAutoFit/>
          </a:bodyPr>
          <a:lstStyle/>
          <a:p>
            <a:pPr algn="just"/>
            <a:r>
              <a:rPr lang="en-ZA" sz="2200" dirty="0">
                <a:solidFill>
                  <a:srgbClr val="FF0000"/>
                </a:solidFill>
                <a:latin typeface="Calibri" panose="020F0502020204030204" pitchFamily="34" charset="0"/>
                <a:cs typeface="Calibri" panose="020F0502020204030204" pitchFamily="34" charset="0"/>
              </a:rPr>
              <a:t>Independent sample t-tests showed that the net shifts of the intervention learners were significantly higher than those of the comparison group, with a small effect size.</a:t>
            </a:r>
          </a:p>
        </p:txBody>
      </p:sp>
      <p:pic>
        <p:nvPicPr>
          <p:cNvPr id="2" name="Picture 1">
            <a:extLst>
              <a:ext uri="{FF2B5EF4-FFF2-40B4-BE49-F238E27FC236}">
                <a16:creationId xmlns:a16="http://schemas.microsoft.com/office/drawing/2014/main" id="{75CE18D2-385D-45D3-BC88-AA78DB29C644}"/>
              </a:ext>
            </a:extLst>
          </p:cNvPr>
          <p:cNvPicPr>
            <a:picLocks noChangeAspect="1"/>
          </p:cNvPicPr>
          <p:nvPr/>
        </p:nvPicPr>
        <p:blipFill>
          <a:blip r:embed="rId3"/>
          <a:stretch>
            <a:fillRect/>
          </a:stretch>
        </p:blipFill>
        <p:spPr>
          <a:xfrm>
            <a:off x="799510" y="2531763"/>
            <a:ext cx="7887940" cy="1794474"/>
          </a:xfrm>
          <a:prstGeom prst="rect">
            <a:avLst/>
          </a:prstGeom>
        </p:spPr>
      </p:pic>
      <p:sp>
        <p:nvSpPr>
          <p:cNvPr id="5" name="Oval 4">
            <a:extLst>
              <a:ext uri="{FF2B5EF4-FFF2-40B4-BE49-F238E27FC236}">
                <a16:creationId xmlns:a16="http://schemas.microsoft.com/office/drawing/2014/main" id="{02B9EBB7-613E-42D5-92FE-D88417C85569}"/>
              </a:ext>
            </a:extLst>
          </p:cNvPr>
          <p:cNvSpPr/>
          <p:nvPr/>
        </p:nvSpPr>
        <p:spPr>
          <a:xfrm>
            <a:off x="5572140" y="2305330"/>
            <a:ext cx="1143000" cy="2332226"/>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n>
                <a:solidFill>
                  <a:schemeClr val="accent6"/>
                </a:solidFill>
              </a:ln>
              <a:noFill/>
            </a:endParaRPr>
          </a:p>
        </p:txBody>
      </p:sp>
    </p:spTree>
    <p:extLst>
      <p:ext uri="{BB962C8B-B14F-4D97-AF65-F5344CB8AC3E}">
        <p14:creationId xmlns:p14="http://schemas.microsoft.com/office/powerpoint/2010/main" val="95486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628680" y="428604"/>
            <a:ext cx="8229600" cy="553998"/>
          </a:xfrm>
          <a:prstGeom prst="rect">
            <a:avLst/>
          </a:prstGeom>
          <a:noFill/>
          <a:ln>
            <a:noFill/>
          </a:ln>
        </p:spPr>
        <p:txBody>
          <a:bodyPr spcFirstLastPara="1" wrap="square" lIns="91425" tIns="45700" rIns="91425" bIns="45700" anchor="t" anchorCtr="0">
            <a:noAutofit/>
          </a:bodyPr>
          <a:lstStyle/>
          <a:p>
            <a:pPr lvl="0"/>
            <a:r>
              <a:rPr lang="en-ZA" dirty="0"/>
              <a:t>Learner level findings: General linear model of whole sample – set up</a:t>
            </a:r>
            <a:endParaRPr dirty="0"/>
          </a:p>
        </p:txBody>
      </p:sp>
      <p:sp>
        <p:nvSpPr>
          <p:cNvPr id="166" name="Shape 166"/>
          <p:cNvSpPr txBox="1">
            <a:spLocks noGrp="1"/>
          </p:cNvSpPr>
          <p:nvPr>
            <p:ph type="body" idx="1"/>
          </p:nvPr>
        </p:nvSpPr>
        <p:spPr>
          <a:xfrm>
            <a:off x="1475874" y="1314450"/>
            <a:ext cx="6953751" cy="4551778"/>
          </a:xfrm>
          <a:prstGeom prst="rect">
            <a:avLst/>
          </a:prstGeom>
          <a:noFill/>
          <a:ln>
            <a:noFill/>
          </a:ln>
        </p:spPr>
        <p:txBody>
          <a:bodyPr spcFirstLastPara="1" wrap="square" lIns="91425" tIns="45700" rIns="91425" bIns="45700" anchor="t" anchorCtr="0">
            <a:noAutofit/>
          </a:bodyPr>
          <a:lstStyle/>
          <a:p>
            <a:pPr marL="139700" lvl="0" indent="0"/>
            <a:r>
              <a:rPr lang="en-ZA" sz="2000" b="1" dirty="0">
                <a:solidFill>
                  <a:schemeClr val="dk1"/>
                </a:solidFill>
              </a:rPr>
              <a:t>Fixed effects:</a:t>
            </a:r>
          </a:p>
          <a:p>
            <a:pPr marL="482600" lvl="0" indent="-342900">
              <a:buFontTx/>
              <a:buChar char="-"/>
            </a:pPr>
            <a:r>
              <a:rPr lang="en-ZA" sz="2000" dirty="0">
                <a:solidFill>
                  <a:schemeClr val="dk1"/>
                </a:solidFill>
              </a:rPr>
              <a:t>Baseline test scores, </a:t>
            </a:r>
          </a:p>
          <a:p>
            <a:pPr marL="482600" lvl="0" indent="-342900">
              <a:buFontTx/>
              <a:buChar char="-"/>
            </a:pPr>
            <a:r>
              <a:rPr lang="en-ZA" sz="2000" dirty="0">
                <a:solidFill>
                  <a:schemeClr val="dk1"/>
                </a:solidFill>
              </a:rPr>
              <a:t>District (urban, rural), and</a:t>
            </a:r>
          </a:p>
          <a:p>
            <a:pPr marL="482600" indent="-342900">
              <a:buFontTx/>
              <a:buChar char="-"/>
            </a:pPr>
            <a:r>
              <a:rPr lang="en-ZA" sz="2000" dirty="0">
                <a:solidFill>
                  <a:schemeClr val="tx1"/>
                </a:solidFill>
              </a:rPr>
              <a:t>Group (intervention, comparison)</a:t>
            </a:r>
          </a:p>
          <a:p>
            <a:pPr marL="139700" lvl="0" indent="0"/>
            <a:endParaRPr lang="en-ZA" sz="600" dirty="0">
              <a:solidFill>
                <a:schemeClr val="dk1"/>
              </a:solidFill>
            </a:endParaRPr>
          </a:p>
          <a:p>
            <a:pPr marL="139700" lvl="0" indent="0"/>
            <a:r>
              <a:rPr lang="en-ZA" sz="2000" b="1" dirty="0">
                <a:solidFill>
                  <a:schemeClr val="dk1"/>
                </a:solidFill>
              </a:rPr>
              <a:t>Dependent variables:</a:t>
            </a:r>
          </a:p>
          <a:p>
            <a:pPr marL="482600" indent="-342900">
              <a:buFontTx/>
              <a:buChar char="-"/>
            </a:pPr>
            <a:r>
              <a:rPr lang="en-ZA" sz="2000" dirty="0">
                <a:solidFill>
                  <a:schemeClr val="dk1"/>
                </a:solidFill>
              </a:rPr>
              <a:t>Marko-D endline total scores, and</a:t>
            </a:r>
          </a:p>
          <a:p>
            <a:pPr marL="482600" lvl="0" indent="-342900">
              <a:buFontTx/>
              <a:buChar char="-"/>
            </a:pPr>
            <a:r>
              <a:rPr lang="en-ZA" sz="2000" dirty="0">
                <a:solidFill>
                  <a:schemeClr val="dk1"/>
                </a:solidFill>
              </a:rPr>
              <a:t>Marko-D endline scores, by level (L1, L2, L3, L4, L5)</a:t>
            </a:r>
          </a:p>
          <a:p>
            <a:pPr marL="457200" marR="0" lvl="0" indent="-317500" algn="l" rtl="0">
              <a:spcBef>
                <a:spcPts val="440"/>
              </a:spcBef>
              <a:spcAft>
                <a:spcPts val="0"/>
              </a:spcAft>
              <a:buClr>
                <a:srgbClr val="7F7F7F"/>
              </a:buClr>
              <a:buSzPts val="2200"/>
              <a:buFont typeface="Arial"/>
              <a:buNone/>
            </a:pPr>
            <a:endParaRPr lang="en-ZA" sz="100" b="1" i="0" u="none" strike="noStrike" cap="none" dirty="0">
              <a:solidFill>
                <a:schemeClr val="dk1"/>
              </a:solidFill>
              <a:latin typeface="Calibri"/>
              <a:ea typeface="Calibri"/>
              <a:cs typeface="Calibri"/>
              <a:sym typeface="Calibri"/>
            </a:endParaRPr>
          </a:p>
          <a:p>
            <a:pPr marL="457200" marR="0" lvl="0" indent="-317500" algn="l" rtl="0">
              <a:spcBef>
                <a:spcPts val="440"/>
              </a:spcBef>
              <a:spcAft>
                <a:spcPts val="0"/>
              </a:spcAft>
              <a:buClr>
                <a:srgbClr val="7F7F7F"/>
              </a:buClr>
              <a:buSzPts val="2200"/>
              <a:buFont typeface="Arial"/>
              <a:buNone/>
            </a:pPr>
            <a:r>
              <a:rPr lang="en-ZA" sz="2000" b="1" i="0" u="none" strike="noStrike" cap="none" dirty="0">
                <a:solidFill>
                  <a:schemeClr val="dk1"/>
                </a:solidFill>
                <a:latin typeface="Calibri"/>
                <a:ea typeface="Calibri"/>
                <a:cs typeface="Calibri"/>
                <a:sym typeface="Calibri"/>
              </a:rPr>
              <a:t>Factors</a:t>
            </a:r>
            <a:r>
              <a:rPr lang="en-ZA" sz="2000" b="1" dirty="0">
                <a:solidFill>
                  <a:schemeClr val="dk1"/>
                </a:solidFill>
              </a:rPr>
              <a:t> included:</a:t>
            </a:r>
          </a:p>
          <a:p>
            <a:pPr marL="482600" indent="-342900">
              <a:buFontTx/>
              <a:buChar char="-"/>
            </a:pPr>
            <a:r>
              <a:rPr lang="en-ZA" sz="2000" dirty="0">
                <a:solidFill>
                  <a:schemeClr val="tx1"/>
                </a:solidFill>
              </a:rPr>
              <a:t>Gender (Male; Female), </a:t>
            </a:r>
          </a:p>
          <a:p>
            <a:pPr marL="482600" lvl="0" indent="-342900">
              <a:buFontTx/>
              <a:buChar char="-"/>
            </a:pPr>
            <a:r>
              <a:rPr lang="en-ZA" sz="2000" dirty="0">
                <a:solidFill>
                  <a:schemeClr val="tx1"/>
                </a:solidFill>
              </a:rPr>
              <a:t>Quintile (1; 2; 3; 4; 5), </a:t>
            </a:r>
          </a:p>
          <a:p>
            <a:pPr marL="482600" lvl="0" indent="-342900">
              <a:buFontTx/>
              <a:buChar char="-"/>
            </a:pPr>
            <a:r>
              <a:rPr lang="en-ZA" sz="2000" dirty="0">
                <a:solidFill>
                  <a:schemeClr val="tx1"/>
                </a:solidFill>
              </a:rPr>
              <a:t>LoLT (E, A, X), and</a:t>
            </a:r>
          </a:p>
          <a:p>
            <a:pPr marL="482600" lvl="0" indent="-342900">
              <a:buFontTx/>
              <a:buChar char="-"/>
            </a:pPr>
            <a:r>
              <a:rPr lang="en-ZA" sz="2000" dirty="0">
                <a:solidFill>
                  <a:schemeClr val="tx1"/>
                </a:solidFill>
              </a:rPr>
              <a:t>Age </a:t>
            </a:r>
          </a:p>
          <a:p>
            <a:pPr marL="139700" marR="0" lvl="0" indent="0" algn="l" rtl="0">
              <a:spcBef>
                <a:spcPts val="440"/>
              </a:spcBef>
              <a:spcAft>
                <a:spcPts val="0"/>
              </a:spcAft>
              <a:buClr>
                <a:srgbClr val="7F7F7F"/>
              </a:buClr>
              <a:buSzPts val="2200"/>
            </a:pPr>
            <a:endParaRPr lang="en-ZA" sz="1000" b="0" i="0" u="none" strike="noStrike" cap="none" dirty="0">
              <a:solidFill>
                <a:schemeClr val="dk1"/>
              </a:solidFill>
              <a:latin typeface="Calibri"/>
              <a:ea typeface="Calibri"/>
              <a:cs typeface="Calibri"/>
              <a:sym typeface="Calibri"/>
            </a:endParaRPr>
          </a:p>
          <a:p>
            <a:pPr marL="596900" marR="0" lvl="0" indent="-457200" algn="l" rtl="0">
              <a:spcBef>
                <a:spcPts val="440"/>
              </a:spcBef>
              <a:spcAft>
                <a:spcPts val="0"/>
              </a:spcAft>
              <a:buClr>
                <a:srgbClr val="7F7F7F"/>
              </a:buClr>
              <a:buSzPts val="2200"/>
              <a:buFont typeface="Arial"/>
              <a:buAutoNum type="arabicPeriod"/>
            </a:pPr>
            <a:endParaRPr sz="2200" b="0" i="0" u="none" strike="noStrike" cap="none" dirty="0">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6715140"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a:solidFill>
                  <a:srgbClr val="008784"/>
                </a:solidFill>
                <a:latin typeface="Calibri"/>
                <a:ea typeface="Calibri"/>
                <a:cs typeface="Calibri"/>
                <a:sym typeface="Calibri"/>
              </a:rPr>
              <a:t>32</a:t>
            </a:fld>
            <a:endParaRPr sz="1200" dirty="0">
              <a:solidFill>
                <a:srgbClr val="008784"/>
              </a:solidFill>
              <a:latin typeface="Calibri"/>
              <a:ea typeface="Calibri"/>
              <a:cs typeface="Calibri"/>
              <a:sym typeface="Calibri"/>
            </a:endParaRPr>
          </a:p>
        </p:txBody>
      </p:sp>
    </p:spTree>
    <p:extLst>
      <p:ext uri="{BB962C8B-B14F-4D97-AF65-F5344CB8AC3E}">
        <p14:creationId xmlns:p14="http://schemas.microsoft.com/office/powerpoint/2010/main" val="3548418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628680" y="428604"/>
            <a:ext cx="8229600"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8784"/>
              </a:buClr>
              <a:buSzPts val="3000"/>
              <a:buFont typeface="Calibri"/>
              <a:buNone/>
            </a:pPr>
            <a:r>
              <a:rPr lang="en-ZA" dirty="0"/>
              <a:t>General linear model on whole result: findings 1</a:t>
            </a:r>
            <a:endParaRPr dirty="0"/>
          </a:p>
        </p:txBody>
      </p:sp>
      <p:sp>
        <p:nvSpPr>
          <p:cNvPr id="166" name="Shape 166"/>
          <p:cNvSpPr txBox="1">
            <a:spLocks noGrp="1"/>
          </p:cNvSpPr>
          <p:nvPr>
            <p:ph type="body" idx="1"/>
          </p:nvPr>
        </p:nvSpPr>
        <p:spPr>
          <a:xfrm>
            <a:off x="642910" y="1139483"/>
            <a:ext cx="7786715" cy="4895557"/>
          </a:xfrm>
          <a:prstGeom prst="rect">
            <a:avLst/>
          </a:prstGeom>
          <a:noFill/>
          <a:ln>
            <a:noFill/>
          </a:ln>
        </p:spPr>
        <p:txBody>
          <a:bodyPr spcFirstLastPara="1" wrap="square" lIns="91425" tIns="45700" rIns="91425" bIns="45700" anchor="t" anchorCtr="0">
            <a:noAutofit/>
          </a:bodyPr>
          <a:lstStyle/>
          <a:p>
            <a:pPr marL="596900" marR="0" lvl="0" indent="-457200" algn="l" rtl="0">
              <a:spcBef>
                <a:spcPts val="440"/>
              </a:spcBef>
              <a:spcAft>
                <a:spcPts val="0"/>
              </a:spcAft>
              <a:buClr>
                <a:srgbClr val="7F7F7F"/>
              </a:buClr>
              <a:buSzPts val="2200"/>
              <a:buFont typeface="+mj-lt"/>
              <a:buAutoNum type="arabicPeriod"/>
            </a:pPr>
            <a:r>
              <a:rPr lang="en-ZA" b="0" i="0" u="none" strike="noStrike" cap="none" dirty="0">
                <a:solidFill>
                  <a:schemeClr val="tx1"/>
                </a:solidFill>
                <a:latin typeface="Calibri"/>
                <a:ea typeface="Calibri"/>
                <a:cs typeface="Calibri"/>
                <a:sym typeface="Calibri"/>
              </a:rPr>
              <a:t>Greatest (medium) effects on Marko-D performance were:</a:t>
            </a:r>
          </a:p>
          <a:p>
            <a:pPr marL="1054100" lvl="1" indent="-457200">
              <a:buFont typeface="+mj-lt"/>
              <a:buAutoNum type="alphaLcPeriod"/>
            </a:pPr>
            <a:r>
              <a:rPr lang="en-ZA" sz="2200" b="1" dirty="0">
                <a:solidFill>
                  <a:schemeClr val="tx1"/>
                </a:solidFill>
              </a:rPr>
              <a:t>LoLT</a:t>
            </a:r>
            <a:r>
              <a:rPr lang="en-ZA" sz="2200" dirty="0">
                <a:solidFill>
                  <a:schemeClr val="tx1"/>
                </a:solidFill>
              </a:rPr>
              <a:t> (isiXhosa- and Afrikaans-speakers improved best; English-speakers least) – for all levels and total, and</a:t>
            </a:r>
          </a:p>
          <a:p>
            <a:pPr marL="1054100" lvl="1" indent="-457200">
              <a:buFont typeface="+mj-lt"/>
              <a:buAutoNum type="alphaLcPeriod"/>
            </a:pPr>
            <a:r>
              <a:rPr lang="en-ZA" sz="2200" b="1" dirty="0">
                <a:solidFill>
                  <a:schemeClr val="tx1"/>
                </a:solidFill>
              </a:rPr>
              <a:t>District</a:t>
            </a:r>
            <a:r>
              <a:rPr lang="en-ZA" sz="2200" dirty="0">
                <a:solidFill>
                  <a:schemeClr val="tx1"/>
                </a:solidFill>
              </a:rPr>
              <a:t> (urban learners improved more, at L3 to L5, and total)</a:t>
            </a:r>
          </a:p>
          <a:p>
            <a:pPr marL="596900" indent="-457200">
              <a:buFont typeface="+mj-lt"/>
              <a:buAutoNum type="arabicPeriod"/>
            </a:pPr>
            <a:r>
              <a:rPr lang="en-ZA" b="0" i="0" u="none" strike="noStrike" cap="none" dirty="0">
                <a:solidFill>
                  <a:schemeClr val="tx1"/>
                </a:solidFill>
                <a:latin typeface="Calibri"/>
                <a:ea typeface="Calibri"/>
                <a:cs typeface="Calibri"/>
                <a:sym typeface="Calibri"/>
              </a:rPr>
              <a:t>Weaker (small) effect on Marko-D performance were:</a:t>
            </a:r>
          </a:p>
          <a:p>
            <a:pPr marL="1054100" lvl="1" indent="-457200">
              <a:buFont typeface="+mj-lt"/>
              <a:buAutoNum type="alphaLcPeriod"/>
            </a:pPr>
            <a:r>
              <a:rPr lang="en-ZA" sz="2200" b="1" dirty="0">
                <a:solidFill>
                  <a:srgbClr val="FF0000"/>
                </a:solidFill>
              </a:rPr>
              <a:t>Group</a:t>
            </a:r>
            <a:r>
              <a:rPr lang="en-ZA" sz="2200" dirty="0">
                <a:solidFill>
                  <a:srgbClr val="FF0000"/>
                </a:solidFill>
              </a:rPr>
              <a:t> (intervention group learners performed better at L2, L3 and L5 and on whole test), </a:t>
            </a:r>
            <a:r>
              <a:rPr lang="en-ZA" sz="2200" dirty="0">
                <a:solidFill>
                  <a:schemeClr val="tx1"/>
                </a:solidFill>
              </a:rPr>
              <a:t>and</a:t>
            </a:r>
          </a:p>
          <a:p>
            <a:pPr marL="1054100" lvl="1" indent="-457200">
              <a:buFont typeface="+mj-lt"/>
              <a:buAutoNum type="alphaLcPeriod"/>
            </a:pPr>
            <a:r>
              <a:rPr lang="en-ZA" sz="2200" b="1" dirty="0">
                <a:solidFill>
                  <a:schemeClr val="tx1"/>
                </a:solidFill>
              </a:rPr>
              <a:t>Age</a:t>
            </a:r>
            <a:r>
              <a:rPr lang="en-ZA" sz="2200" dirty="0">
                <a:solidFill>
                  <a:schemeClr val="tx1"/>
                </a:solidFill>
              </a:rPr>
              <a:t> (older learners performed better at L2, L3 and L4)</a:t>
            </a:r>
          </a:p>
          <a:p>
            <a:pPr marL="482600" indent="-342900">
              <a:buFont typeface="+mj-lt"/>
              <a:buAutoNum type="arabicPeriod"/>
            </a:pPr>
            <a:r>
              <a:rPr lang="en-ZA" b="0" i="0" u="none" strike="noStrike" cap="none" dirty="0">
                <a:solidFill>
                  <a:schemeClr val="tx1"/>
                </a:solidFill>
                <a:latin typeface="Calibri"/>
                <a:ea typeface="Calibri"/>
                <a:cs typeface="Calibri"/>
                <a:sym typeface="Calibri"/>
              </a:rPr>
              <a:t>No significant effects on Marko-D performance for:</a:t>
            </a:r>
          </a:p>
          <a:p>
            <a:pPr marL="1054100" lvl="1" indent="-457200">
              <a:buFont typeface="+mj-lt"/>
              <a:buAutoNum type="alphaLcPeriod"/>
            </a:pPr>
            <a:r>
              <a:rPr lang="en-ZA" sz="2200" dirty="0">
                <a:solidFill>
                  <a:schemeClr val="tx1"/>
                </a:solidFill>
              </a:rPr>
              <a:t>Gender</a:t>
            </a:r>
          </a:p>
          <a:p>
            <a:pPr marL="1054100" lvl="1" indent="-457200">
              <a:buFont typeface="+mj-lt"/>
              <a:buAutoNum type="alphaLcPeriod"/>
            </a:pPr>
            <a:r>
              <a:rPr lang="en-ZA" sz="2200" b="0" i="0" u="none" strike="noStrike" cap="none" dirty="0">
                <a:solidFill>
                  <a:schemeClr val="tx1"/>
                </a:solidFill>
                <a:latin typeface="Calibri"/>
                <a:ea typeface="Calibri"/>
                <a:cs typeface="Calibri"/>
                <a:sym typeface="Calibri"/>
              </a:rPr>
              <a:t>Quintile </a:t>
            </a:r>
            <a:endParaRPr lang="en-ZA" sz="2200" b="0" i="0" u="none" strike="noStrike" cap="none" dirty="0">
              <a:solidFill>
                <a:schemeClr val="dk1"/>
              </a:solidFill>
              <a:latin typeface="Calibri"/>
              <a:ea typeface="Calibri"/>
              <a:cs typeface="Calibri"/>
              <a:sym typeface="Calibri"/>
            </a:endParaRPr>
          </a:p>
          <a:p>
            <a:pPr marL="596900" marR="0" lvl="0" indent="-457200" algn="l" rtl="0">
              <a:spcBef>
                <a:spcPts val="440"/>
              </a:spcBef>
              <a:spcAft>
                <a:spcPts val="0"/>
              </a:spcAft>
              <a:buClr>
                <a:srgbClr val="7F7F7F"/>
              </a:buClr>
              <a:buSzPts val="2200"/>
              <a:buFont typeface="Arial"/>
              <a:buAutoNum type="arabicPeriod"/>
            </a:pPr>
            <a:endParaRPr lang="en-ZA" sz="2200" b="0" i="0" u="none" strike="noStrike" cap="none" dirty="0">
              <a:solidFill>
                <a:schemeClr val="dk1"/>
              </a:solidFill>
              <a:latin typeface="Calibri"/>
              <a:ea typeface="Calibri"/>
              <a:cs typeface="Calibri"/>
              <a:sym typeface="Calibri"/>
            </a:endParaRPr>
          </a:p>
          <a:p>
            <a:pPr marL="596900" marR="0" lvl="0" indent="-457200" algn="l" rtl="0">
              <a:spcBef>
                <a:spcPts val="440"/>
              </a:spcBef>
              <a:spcAft>
                <a:spcPts val="0"/>
              </a:spcAft>
              <a:buClr>
                <a:srgbClr val="7F7F7F"/>
              </a:buClr>
              <a:buSzPts val="2200"/>
              <a:buFont typeface="Arial"/>
              <a:buAutoNum type="arabicPeriod"/>
            </a:pPr>
            <a:endParaRPr sz="2200" b="0" i="0" u="none" strike="noStrike" cap="none" dirty="0">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6715140"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a:solidFill>
                  <a:srgbClr val="008784"/>
                </a:solidFill>
                <a:latin typeface="Calibri"/>
                <a:ea typeface="Calibri"/>
                <a:cs typeface="Calibri"/>
                <a:sym typeface="Calibri"/>
              </a:rPr>
              <a:t>33</a:t>
            </a:fld>
            <a:endParaRPr sz="1200">
              <a:solidFill>
                <a:srgbClr val="008784"/>
              </a:solidFill>
              <a:latin typeface="Calibri"/>
              <a:ea typeface="Calibri"/>
              <a:cs typeface="Calibri"/>
              <a:sym typeface="Calibri"/>
            </a:endParaRPr>
          </a:p>
        </p:txBody>
      </p:sp>
    </p:spTree>
    <p:extLst>
      <p:ext uri="{BB962C8B-B14F-4D97-AF65-F5344CB8AC3E}">
        <p14:creationId xmlns:p14="http://schemas.microsoft.com/office/powerpoint/2010/main" val="267783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628680" y="428604"/>
            <a:ext cx="8229600"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8784"/>
              </a:buClr>
              <a:buSzPts val="3000"/>
              <a:buFont typeface="Calibri"/>
              <a:buNone/>
            </a:pPr>
            <a:r>
              <a:rPr lang="en-ZA" dirty="0"/>
              <a:t>General linear model on whole result: findings 2</a:t>
            </a:r>
            <a:endParaRPr dirty="0"/>
          </a:p>
        </p:txBody>
      </p:sp>
      <p:sp>
        <p:nvSpPr>
          <p:cNvPr id="166" name="Shape 166"/>
          <p:cNvSpPr txBox="1">
            <a:spLocks noGrp="1"/>
          </p:cNvSpPr>
          <p:nvPr>
            <p:ph type="body" idx="1"/>
          </p:nvPr>
        </p:nvSpPr>
        <p:spPr>
          <a:xfrm>
            <a:off x="642910" y="1139483"/>
            <a:ext cx="7786715" cy="4895557"/>
          </a:xfrm>
          <a:prstGeom prst="rect">
            <a:avLst/>
          </a:prstGeom>
          <a:noFill/>
          <a:ln>
            <a:noFill/>
          </a:ln>
        </p:spPr>
        <p:txBody>
          <a:bodyPr spcFirstLastPara="1" wrap="square" lIns="91425" tIns="45700" rIns="91425" bIns="45700" anchor="t" anchorCtr="0">
            <a:noAutofit/>
          </a:bodyPr>
          <a:lstStyle/>
          <a:p>
            <a:pPr marL="139700" marR="0" lvl="0" indent="0" algn="l" rtl="0">
              <a:spcBef>
                <a:spcPts val="440"/>
              </a:spcBef>
              <a:spcAft>
                <a:spcPts val="0"/>
              </a:spcAft>
              <a:buClr>
                <a:srgbClr val="7F7F7F"/>
              </a:buClr>
              <a:buSzPts val="2200"/>
            </a:pPr>
            <a:r>
              <a:rPr lang="en-ZA" sz="2200" b="1" i="0" u="none" strike="noStrike" cap="none" dirty="0">
                <a:solidFill>
                  <a:schemeClr val="dk1"/>
                </a:solidFill>
                <a:latin typeface="Calibri"/>
                <a:ea typeface="Calibri"/>
                <a:cs typeface="Calibri"/>
                <a:sym typeface="Calibri"/>
              </a:rPr>
              <a:t>Impact of group</a:t>
            </a:r>
          </a:p>
          <a:p>
            <a:pPr marL="139700" lvl="0" indent="0"/>
            <a:r>
              <a:rPr lang="en-ZA" dirty="0">
                <a:solidFill>
                  <a:srgbClr val="FF0000"/>
                </a:solidFill>
              </a:rPr>
              <a:t>Group (intervention group learners performed better at L2, L3 and L5 and on whole test)</a:t>
            </a:r>
            <a:endParaRPr lang="en-ZA" sz="2200" b="0" i="0" u="none" strike="noStrike" cap="none" dirty="0">
              <a:solidFill>
                <a:schemeClr val="dk1"/>
              </a:solidFill>
              <a:latin typeface="Calibri"/>
              <a:ea typeface="Calibri"/>
              <a:cs typeface="Calibri"/>
              <a:sym typeface="Calibri"/>
            </a:endParaRPr>
          </a:p>
          <a:p>
            <a:pPr marL="139700" marR="0" lvl="0" indent="0" algn="l" rtl="0">
              <a:spcBef>
                <a:spcPts val="440"/>
              </a:spcBef>
              <a:spcAft>
                <a:spcPts val="0"/>
              </a:spcAft>
              <a:buClr>
                <a:srgbClr val="7F7F7F"/>
              </a:buClr>
              <a:buSzPts val="2200"/>
            </a:pPr>
            <a:endParaRPr lang="en-ZA" dirty="0">
              <a:solidFill>
                <a:schemeClr val="dk1"/>
              </a:solidFill>
            </a:endParaRPr>
          </a:p>
          <a:p>
            <a:pPr marL="139700" marR="0" lvl="0" indent="0" algn="l" rtl="0">
              <a:spcBef>
                <a:spcPts val="440"/>
              </a:spcBef>
              <a:spcAft>
                <a:spcPts val="0"/>
              </a:spcAft>
              <a:buClr>
                <a:srgbClr val="7F7F7F"/>
              </a:buClr>
              <a:buSzPts val="2200"/>
            </a:pPr>
            <a:endParaRPr lang="en-ZA" sz="2200" b="0" i="0" u="none" strike="noStrike" cap="none" dirty="0">
              <a:solidFill>
                <a:schemeClr val="dk1"/>
              </a:solidFill>
              <a:latin typeface="Calibri"/>
              <a:ea typeface="Calibri"/>
              <a:cs typeface="Calibri"/>
              <a:sym typeface="Calibri"/>
            </a:endParaRPr>
          </a:p>
          <a:p>
            <a:pPr marL="596900" marR="0" lvl="0" indent="-457200" algn="l" rtl="0">
              <a:spcBef>
                <a:spcPts val="440"/>
              </a:spcBef>
              <a:spcAft>
                <a:spcPts val="0"/>
              </a:spcAft>
              <a:buClr>
                <a:srgbClr val="7F7F7F"/>
              </a:buClr>
              <a:buSzPts val="2200"/>
              <a:buFont typeface="Arial"/>
              <a:buAutoNum type="arabicPeriod"/>
            </a:pPr>
            <a:endParaRPr sz="2200" b="0" i="0" u="none" strike="noStrike" cap="none" dirty="0">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6715140"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a:solidFill>
                  <a:srgbClr val="008784"/>
                </a:solidFill>
                <a:latin typeface="Calibri"/>
                <a:ea typeface="Calibri"/>
                <a:cs typeface="Calibri"/>
                <a:sym typeface="Calibri"/>
              </a:rPr>
              <a:t>34</a:t>
            </a:fld>
            <a:endParaRPr sz="1200">
              <a:solidFill>
                <a:srgbClr val="008784"/>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2EB14BD0-FEFC-4E42-BFFF-56EAD2038E04}"/>
              </a:ext>
            </a:extLst>
          </p:cNvPr>
          <p:cNvPicPr>
            <a:picLocks noChangeAspect="1"/>
          </p:cNvPicPr>
          <p:nvPr/>
        </p:nvPicPr>
        <p:blipFill>
          <a:blip r:embed="rId3"/>
          <a:stretch>
            <a:fillRect/>
          </a:stretch>
        </p:blipFill>
        <p:spPr>
          <a:xfrm>
            <a:off x="733529" y="2616994"/>
            <a:ext cx="7767561" cy="1624012"/>
          </a:xfrm>
          <a:prstGeom prst="rect">
            <a:avLst/>
          </a:prstGeom>
        </p:spPr>
      </p:pic>
    </p:spTree>
    <p:extLst>
      <p:ext uri="{BB962C8B-B14F-4D97-AF65-F5344CB8AC3E}">
        <p14:creationId xmlns:p14="http://schemas.microsoft.com/office/powerpoint/2010/main" val="798369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628680" y="428604"/>
            <a:ext cx="8229600" cy="68977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8784"/>
              </a:buClr>
              <a:buSzPts val="3000"/>
              <a:buFont typeface="Calibri"/>
              <a:buNone/>
            </a:pPr>
            <a:r>
              <a:rPr lang="en-ZA" dirty="0"/>
              <a:t>General linear model on whole result: conclusions</a:t>
            </a:r>
            <a:endParaRPr dirty="0"/>
          </a:p>
        </p:txBody>
      </p:sp>
      <p:sp>
        <p:nvSpPr>
          <p:cNvPr id="166" name="Shape 166"/>
          <p:cNvSpPr txBox="1">
            <a:spLocks noGrp="1"/>
          </p:cNvSpPr>
          <p:nvPr>
            <p:ph type="body" idx="1"/>
          </p:nvPr>
        </p:nvSpPr>
        <p:spPr>
          <a:xfrm>
            <a:off x="642910" y="1118382"/>
            <a:ext cx="7786715" cy="4621236"/>
          </a:xfrm>
          <a:prstGeom prst="rect">
            <a:avLst/>
          </a:prstGeom>
          <a:noFill/>
          <a:ln>
            <a:noFill/>
          </a:ln>
        </p:spPr>
        <p:txBody>
          <a:bodyPr spcFirstLastPara="1" wrap="square" lIns="91425" tIns="45700" rIns="91425" bIns="45700" anchor="t" anchorCtr="0">
            <a:noAutofit/>
          </a:bodyPr>
          <a:lstStyle/>
          <a:p>
            <a:pPr marL="482600" indent="-342900" algn="just">
              <a:buFont typeface="Arial" panose="020B0604020202020204" pitchFamily="34" charset="0"/>
              <a:buChar char="•"/>
            </a:pPr>
            <a:r>
              <a:rPr lang="en-ZA" dirty="0">
                <a:solidFill>
                  <a:schemeClr val="tx1"/>
                </a:solidFill>
              </a:rPr>
              <a:t>Biggest effects were on </a:t>
            </a:r>
            <a:r>
              <a:rPr lang="en-ZA" b="1" dirty="0">
                <a:solidFill>
                  <a:schemeClr val="tx1"/>
                </a:solidFill>
              </a:rPr>
              <a:t>Levels 2 and 3 </a:t>
            </a:r>
            <a:r>
              <a:rPr lang="en-ZA" dirty="0">
                <a:solidFill>
                  <a:schemeClr val="tx1"/>
                </a:solidFill>
              </a:rPr>
              <a:t>of the Marko-D.</a:t>
            </a:r>
          </a:p>
          <a:p>
            <a:pPr marL="482600" indent="-342900" algn="just">
              <a:buFont typeface="Arial" panose="020B0604020202020204" pitchFamily="34" charset="0"/>
              <a:buChar char="•"/>
            </a:pPr>
            <a:r>
              <a:rPr lang="en-ZA" dirty="0">
                <a:solidFill>
                  <a:schemeClr val="tx1"/>
                </a:solidFill>
              </a:rPr>
              <a:t>Grade R children in the intervention group were performing similarly to those Grade R learners in the comparison schools who were </a:t>
            </a:r>
            <a:r>
              <a:rPr lang="en-ZA" b="1" dirty="0">
                <a:solidFill>
                  <a:schemeClr val="tx1"/>
                </a:solidFill>
              </a:rPr>
              <a:t>six months older </a:t>
            </a:r>
            <a:r>
              <a:rPr lang="en-ZA" dirty="0">
                <a:solidFill>
                  <a:schemeClr val="tx1"/>
                </a:solidFill>
              </a:rPr>
              <a:t>(when assessed at Levels 2 and 3 of Marko-D). </a:t>
            </a:r>
          </a:p>
          <a:p>
            <a:pPr marL="482600" indent="-342900" algn="just">
              <a:buFont typeface="Arial" panose="020B0604020202020204" pitchFamily="34" charset="0"/>
              <a:buChar char="•"/>
            </a:pPr>
            <a:r>
              <a:rPr lang="en-ZA" dirty="0">
                <a:solidFill>
                  <a:schemeClr val="tx1"/>
                </a:solidFill>
              </a:rPr>
              <a:t>Expecting large differences in improvements in learner scores in a short space of time is unrealistic. Overall, therefore, the fact that the R-Maths intervention had a generally small but positive effect on the Mathematics results of children whose teachers had been exposed to the intervention is </a:t>
            </a:r>
            <a:r>
              <a:rPr lang="en-ZA" b="1" dirty="0">
                <a:solidFill>
                  <a:schemeClr val="tx1"/>
                </a:solidFill>
              </a:rPr>
              <a:t>encouraging. </a:t>
            </a:r>
            <a:endParaRPr lang="en-ZA" sz="2200" b="1" i="0" u="none" strike="noStrike" cap="none" dirty="0">
              <a:solidFill>
                <a:schemeClr val="dk1"/>
              </a:solidFill>
              <a:latin typeface="Calibri"/>
              <a:ea typeface="Calibri"/>
              <a:cs typeface="Calibri"/>
              <a:sym typeface="Calibri"/>
            </a:endParaRPr>
          </a:p>
          <a:p>
            <a:pPr marL="596900" marR="0" lvl="0" indent="-457200" algn="l" rtl="0">
              <a:spcBef>
                <a:spcPts val="440"/>
              </a:spcBef>
              <a:spcAft>
                <a:spcPts val="0"/>
              </a:spcAft>
              <a:buClr>
                <a:srgbClr val="7F7F7F"/>
              </a:buClr>
              <a:buSzPts val="2200"/>
              <a:buFont typeface="Arial"/>
              <a:buAutoNum type="arabicPeriod"/>
            </a:pPr>
            <a:endParaRPr sz="2200" b="0" i="0" u="none" strike="noStrike" cap="none" dirty="0">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6715140"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a:solidFill>
                  <a:srgbClr val="008784"/>
                </a:solidFill>
                <a:latin typeface="Calibri"/>
                <a:ea typeface="Calibri"/>
                <a:cs typeface="Calibri"/>
                <a:sym typeface="Calibri"/>
              </a:rPr>
              <a:t>35</a:t>
            </a:fld>
            <a:endParaRPr sz="1200">
              <a:solidFill>
                <a:srgbClr val="008784"/>
              </a:solidFill>
              <a:latin typeface="Calibri"/>
              <a:ea typeface="Calibri"/>
              <a:cs typeface="Calibri"/>
              <a:sym typeface="Calibri"/>
            </a:endParaRPr>
          </a:p>
        </p:txBody>
      </p:sp>
    </p:spTree>
    <p:extLst>
      <p:ext uri="{BB962C8B-B14F-4D97-AF65-F5344CB8AC3E}">
        <p14:creationId xmlns:p14="http://schemas.microsoft.com/office/powerpoint/2010/main" val="200642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628680" y="428604"/>
            <a:ext cx="8229600"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8784"/>
              </a:buClr>
              <a:buSzPts val="3000"/>
              <a:buFont typeface="Calibri"/>
              <a:buNone/>
            </a:pPr>
            <a:r>
              <a:rPr lang="en-ZA" dirty="0"/>
              <a:t>Comparisons with findings from other SA studies</a:t>
            </a:r>
            <a:endParaRPr dirty="0"/>
          </a:p>
        </p:txBody>
      </p:sp>
      <p:sp>
        <p:nvSpPr>
          <p:cNvPr id="166" name="Shape 166"/>
          <p:cNvSpPr txBox="1">
            <a:spLocks noGrp="1"/>
          </p:cNvSpPr>
          <p:nvPr>
            <p:ph type="body" idx="1"/>
          </p:nvPr>
        </p:nvSpPr>
        <p:spPr>
          <a:xfrm>
            <a:off x="642910" y="982603"/>
            <a:ext cx="7786715" cy="5024302"/>
          </a:xfrm>
          <a:prstGeom prst="rect">
            <a:avLst/>
          </a:prstGeom>
          <a:noFill/>
          <a:ln>
            <a:noFill/>
          </a:ln>
        </p:spPr>
        <p:txBody>
          <a:bodyPr spcFirstLastPara="1" wrap="square" lIns="91425" tIns="45700" rIns="91425" bIns="45700" anchor="t" anchorCtr="0">
            <a:noAutofit/>
          </a:bodyPr>
          <a:lstStyle/>
          <a:p>
            <a:pPr marL="139700" indent="0"/>
            <a:r>
              <a:rPr lang="en-ZA" b="1" dirty="0">
                <a:solidFill>
                  <a:schemeClr val="dk1"/>
                </a:solidFill>
              </a:rPr>
              <a:t>1. ELOM (50-59 and 60-69 month)</a:t>
            </a:r>
          </a:p>
          <a:p>
            <a:pPr marL="596900" lvl="1" indent="0">
              <a:spcBef>
                <a:spcPts val="440"/>
              </a:spcBef>
              <a:buClr>
                <a:srgbClr val="7F7F7F"/>
              </a:buClr>
              <a:buSzPts val="2200"/>
            </a:pPr>
            <a:r>
              <a:rPr lang="en-US" sz="1800" dirty="0">
                <a:solidFill>
                  <a:schemeClr val="dk1"/>
                </a:solidFill>
              </a:rPr>
              <a:t>Difference between &gt;5 </a:t>
            </a:r>
            <a:r>
              <a:rPr lang="en-US" sz="1800" dirty="0" err="1">
                <a:solidFill>
                  <a:schemeClr val="dk1"/>
                </a:solidFill>
              </a:rPr>
              <a:t>y.o</a:t>
            </a:r>
            <a:r>
              <a:rPr lang="en-US" sz="1800" dirty="0">
                <a:solidFill>
                  <a:schemeClr val="dk1"/>
                </a:solidFill>
              </a:rPr>
              <a:t> and &lt;5 </a:t>
            </a:r>
            <a:r>
              <a:rPr lang="en-US" sz="1800" dirty="0" err="1">
                <a:solidFill>
                  <a:schemeClr val="dk1"/>
                </a:solidFill>
              </a:rPr>
              <a:t>y.o</a:t>
            </a:r>
            <a:r>
              <a:rPr lang="en-US" sz="1800" dirty="0">
                <a:solidFill>
                  <a:schemeClr val="dk1"/>
                </a:solidFill>
              </a:rPr>
              <a:t> norms for emergent </a:t>
            </a:r>
            <a:r>
              <a:rPr lang="en-US" sz="1800" dirty="0"/>
              <a:t>M</a:t>
            </a:r>
            <a:r>
              <a:rPr lang="en-US" sz="1800" dirty="0">
                <a:solidFill>
                  <a:schemeClr val="dk1"/>
                </a:solidFill>
              </a:rPr>
              <a:t>aths is only 2.5 percentage points.</a:t>
            </a:r>
            <a:endParaRPr lang="en-ZA" sz="1800" dirty="0">
              <a:solidFill>
                <a:schemeClr val="dk1"/>
              </a:solidFill>
            </a:endParaRPr>
          </a:p>
          <a:p>
            <a:pPr marL="139700" indent="0"/>
            <a:r>
              <a:rPr lang="en-ZA" b="1" dirty="0">
                <a:solidFill>
                  <a:schemeClr val="dk1"/>
                </a:solidFill>
              </a:rPr>
              <a:t>2. Reading catch-up research project (Grades 1-3)</a:t>
            </a:r>
          </a:p>
          <a:p>
            <a:pPr marL="596900" lvl="1" indent="0">
              <a:spcBef>
                <a:spcPts val="440"/>
              </a:spcBef>
              <a:buClr>
                <a:srgbClr val="7F7F7F"/>
              </a:buClr>
              <a:buSzPts val="2200"/>
            </a:pPr>
            <a:r>
              <a:rPr lang="en-ZA" sz="1800" dirty="0"/>
              <a:t>The study showed an overall improvement from both control and intervention schools, with intervention schools showing </a:t>
            </a:r>
            <a:r>
              <a:rPr lang="en-ZA" sz="1800" u="sng" dirty="0"/>
              <a:t>a slightly better performance </a:t>
            </a:r>
            <a:r>
              <a:rPr lang="en-ZA" sz="1800" dirty="0"/>
              <a:t>particularly in specific areas of reading (spelling and grammar)</a:t>
            </a:r>
            <a:endParaRPr lang="en-ZA" sz="1800" dirty="0">
              <a:solidFill>
                <a:schemeClr val="dk1"/>
              </a:solidFill>
            </a:endParaRPr>
          </a:p>
          <a:p>
            <a:pPr marL="139700" indent="0"/>
            <a:r>
              <a:rPr lang="en-ZA" b="1" dirty="0">
                <a:solidFill>
                  <a:schemeClr val="dk1"/>
                </a:solidFill>
              </a:rPr>
              <a:t>3. WCED </a:t>
            </a:r>
            <a:r>
              <a:rPr lang="en-ZA" b="1" dirty="0" err="1">
                <a:solidFill>
                  <a:schemeClr val="dk1"/>
                </a:solidFill>
              </a:rPr>
              <a:t>LitNum</a:t>
            </a:r>
            <a:endParaRPr lang="en-ZA" b="1" dirty="0">
              <a:solidFill>
                <a:schemeClr val="dk1"/>
              </a:solidFill>
            </a:endParaRPr>
          </a:p>
          <a:p>
            <a:pPr marL="596900" lvl="1" indent="0"/>
            <a:r>
              <a:rPr lang="en-US" sz="1800" dirty="0">
                <a:solidFill>
                  <a:schemeClr val="dk1"/>
                </a:solidFill>
              </a:rPr>
              <a:t>Grade 1 Numeracy mean: 4 pp: 27% (2009) to 31% (2012)</a:t>
            </a:r>
            <a:endParaRPr lang="en-ZA" sz="1800" dirty="0">
              <a:solidFill>
                <a:schemeClr val="dk1"/>
              </a:solidFill>
            </a:endParaRPr>
          </a:p>
          <a:p>
            <a:pPr marL="139700" indent="0"/>
            <a:r>
              <a:rPr lang="en-ZA" b="1" dirty="0">
                <a:solidFill>
                  <a:schemeClr val="dk1"/>
                </a:solidFill>
              </a:rPr>
              <a:t>4. E-Lit (2016 lit/lang intervention in Grade R across Gr R)</a:t>
            </a:r>
          </a:p>
          <a:p>
            <a:pPr marL="596900" lvl="1" indent="0"/>
            <a:r>
              <a:rPr lang="en-ZA" sz="1800" dirty="0"/>
              <a:t>6 months after the intervention training began (Mid-Grade R): 0.41 SD</a:t>
            </a:r>
          </a:p>
          <a:p>
            <a:pPr marL="596900" lvl="1" indent="0"/>
            <a:r>
              <a:rPr lang="en-ZA" sz="1800" dirty="0">
                <a:solidFill>
                  <a:schemeClr val="dk1"/>
                </a:solidFill>
              </a:rPr>
              <a:t>End of Grade R: 0.24 </a:t>
            </a:r>
            <a:r>
              <a:rPr lang="en-ZA" sz="1800" dirty="0"/>
              <a:t>SD</a:t>
            </a:r>
          </a:p>
          <a:p>
            <a:pPr marL="596900" lvl="1" indent="0"/>
            <a:r>
              <a:rPr lang="en-ZA" sz="1800" dirty="0">
                <a:solidFill>
                  <a:schemeClr val="dk1"/>
                </a:solidFill>
              </a:rPr>
              <a:t>End of Grade 1: No significant difference. </a:t>
            </a:r>
          </a:p>
        </p:txBody>
      </p:sp>
      <p:sp>
        <p:nvSpPr>
          <p:cNvPr id="167" name="Shape 167"/>
          <p:cNvSpPr txBox="1">
            <a:spLocks noGrp="1"/>
          </p:cNvSpPr>
          <p:nvPr>
            <p:ph type="sldNum" idx="12"/>
          </p:nvPr>
        </p:nvSpPr>
        <p:spPr>
          <a:xfrm>
            <a:off x="6715140"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a:solidFill>
                  <a:srgbClr val="008784"/>
                </a:solidFill>
                <a:latin typeface="Calibri"/>
                <a:ea typeface="Calibri"/>
                <a:cs typeface="Calibri"/>
                <a:sym typeface="Calibri"/>
              </a:rPr>
              <a:t>36</a:t>
            </a:fld>
            <a:endParaRPr sz="1200">
              <a:solidFill>
                <a:srgbClr val="008784"/>
              </a:solidFill>
              <a:latin typeface="Calibri"/>
              <a:ea typeface="Calibri"/>
              <a:cs typeface="Calibri"/>
              <a:sym typeface="Calibri"/>
            </a:endParaRPr>
          </a:p>
        </p:txBody>
      </p:sp>
    </p:spTree>
    <p:extLst>
      <p:ext uri="{BB962C8B-B14F-4D97-AF65-F5344CB8AC3E}">
        <p14:creationId xmlns:p14="http://schemas.microsoft.com/office/powerpoint/2010/main" val="2618026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Meta-analyses of impact of interventions</a:t>
            </a:r>
            <a:endParaRPr lang="en-ZA" dirty="0"/>
          </a:p>
        </p:txBody>
      </p:sp>
      <p:sp>
        <p:nvSpPr>
          <p:cNvPr id="3" name="Text Placeholder 2"/>
          <p:cNvSpPr>
            <a:spLocks noGrp="1"/>
          </p:cNvSpPr>
          <p:nvPr>
            <p:ph type="body" idx="1"/>
          </p:nvPr>
        </p:nvSpPr>
        <p:spPr>
          <a:xfrm>
            <a:off x="564499" y="1053465"/>
            <a:ext cx="8015001" cy="4778118"/>
          </a:xfrm>
        </p:spPr>
        <p:txBody>
          <a:bodyPr/>
          <a:lstStyle/>
          <a:p>
            <a:pPr marL="571500" indent="-342900">
              <a:buFont typeface="Arial" panose="020B0604020202020204" pitchFamily="34" charset="0"/>
              <a:buChar char="•"/>
            </a:pPr>
            <a:r>
              <a:rPr lang="en-US" dirty="0">
                <a:solidFill>
                  <a:schemeClr val="tx1"/>
                </a:solidFill>
              </a:rPr>
              <a:t>Education interventions in Gr1-3 have average effect size of 0.18 SD (Hill, Bloom, Black and Lipsey, 2008)</a:t>
            </a:r>
          </a:p>
          <a:p>
            <a:pPr marL="571500" indent="-342900">
              <a:buFont typeface="Arial" panose="020B0604020202020204" pitchFamily="34" charset="0"/>
              <a:buChar char="•"/>
            </a:pPr>
            <a:r>
              <a:rPr lang="en-US" dirty="0">
                <a:solidFill>
                  <a:schemeClr val="tx1"/>
                </a:solidFill>
              </a:rPr>
              <a:t>Sub-Saharan African meta analysis (Conn, 2017):</a:t>
            </a:r>
          </a:p>
          <a:p>
            <a:pPr marL="1028700" lvl="1" indent="-342900">
              <a:buFont typeface="Arial" panose="020B0604020202020204" pitchFamily="34" charset="0"/>
              <a:buChar char="•"/>
            </a:pPr>
            <a:r>
              <a:rPr lang="en-US" sz="2000" dirty="0">
                <a:solidFill>
                  <a:schemeClr val="tx1"/>
                </a:solidFill>
              </a:rPr>
              <a:t>Overall effect size for all education intervention types : 0.18 SD</a:t>
            </a:r>
          </a:p>
          <a:p>
            <a:pPr marL="1028700" lvl="1" indent="-342900">
              <a:buFont typeface="Arial" panose="020B0604020202020204" pitchFamily="34" charset="0"/>
              <a:buChar char="•"/>
            </a:pPr>
            <a:r>
              <a:rPr lang="en-US" sz="2000" dirty="0">
                <a:solidFill>
                  <a:schemeClr val="tx1"/>
                </a:solidFill>
              </a:rPr>
              <a:t>Education interventions focusing on pedagogy: 0.92 SD</a:t>
            </a:r>
          </a:p>
          <a:p>
            <a:pPr marL="1028700" lvl="1" indent="-342900">
              <a:buFont typeface="Arial" panose="020B0604020202020204" pitchFamily="34" charset="0"/>
              <a:buChar char="•"/>
            </a:pPr>
            <a:endParaRPr lang="en-US" dirty="0"/>
          </a:p>
          <a:p>
            <a:pPr marL="1028700" lvl="1" indent="-342900">
              <a:buFont typeface="Arial" panose="020B0604020202020204" pitchFamily="34" charset="0"/>
              <a:buChar char="•"/>
            </a:pPr>
            <a:endParaRPr lang="en-ZA"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ZA" smtClean="0"/>
              <a:t>37</a:t>
            </a:fld>
            <a:endParaRPr lang="en-ZA"/>
          </a:p>
        </p:txBody>
      </p:sp>
      <p:pic>
        <p:nvPicPr>
          <p:cNvPr id="6" name="Picture 5">
            <a:extLst>
              <a:ext uri="{FF2B5EF4-FFF2-40B4-BE49-F238E27FC236}">
                <a16:creationId xmlns:a16="http://schemas.microsoft.com/office/drawing/2014/main" id="{49D42A04-5387-400C-8B27-B3CBE1CB12E1}"/>
              </a:ext>
            </a:extLst>
          </p:cNvPr>
          <p:cNvPicPr>
            <a:picLocks noChangeAspect="1"/>
          </p:cNvPicPr>
          <p:nvPr/>
        </p:nvPicPr>
        <p:blipFill>
          <a:blip r:embed="rId2"/>
          <a:stretch>
            <a:fillRect/>
          </a:stretch>
        </p:blipFill>
        <p:spPr>
          <a:xfrm>
            <a:off x="500319" y="3383717"/>
            <a:ext cx="8348421" cy="1745456"/>
          </a:xfrm>
          <a:prstGeom prst="rect">
            <a:avLst/>
          </a:prstGeom>
        </p:spPr>
      </p:pic>
    </p:spTree>
    <p:extLst>
      <p:ext uri="{BB962C8B-B14F-4D97-AF65-F5344CB8AC3E}">
        <p14:creationId xmlns:p14="http://schemas.microsoft.com/office/powerpoint/2010/main" val="2229102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Answering the evaluation questions</a:t>
            </a:r>
          </a:p>
        </p:txBody>
      </p:sp>
      <p:sp>
        <p:nvSpPr>
          <p:cNvPr id="3" name="Text Placeholder 2"/>
          <p:cNvSpPr>
            <a:spLocks noGrp="1"/>
          </p:cNvSpPr>
          <p:nvPr>
            <p:ph type="body" idx="1"/>
          </p:nvPr>
        </p:nvSpPr>
        <p:spPr>
          <a:xfrm>
            <a:off x="657658" y="1133576"/>
            <a:ext cx="7715277" cy="4259279"/>
          </a:xfrm>
        </p:spPr>
        <p:txBody>
          <a:bodyPr/>
          <a:lstStyle/>
          <a:p>
            <a:pPr algn="just"/>
            <a:r>
              <a:rPr lang="en-GB" dirty="0">
                <a:solidFill>
                  <a:schemeClr val="tx1"/>
                </a:solidFill>
              </a:rPr>
              <a:t>What the Project entails was summarised in the programme theory document.</a:t>
            </a:r>
          </a:p>
          <a:p>
            <a:pPr algn="just"/>
            <a:r>
              <a:rPr lang="en-ZA" dirty="0">
                <a:solidFill>
                  <a:schemeClr val="tx1"/>
                </a:solidFill>
              </a:rPr>
              <a:t>Implementation occurred in a (relatively)-affluent, (mostly) urban province which is performing (relatively) well in Mathematics, and where Grade R teachers are likely to be (relatively) well qualified and districts are functional. </a:t>
            </a:r>
            <a:endParaRPr lang="en-GB" dirty="0">
              <a:solidFill>
                <a:schemeClr val="tx1"/>
              </a:solidFill>
            </a:endParaRPr>
          </a:p>
          <a:p>
            <a:pPr algn="just"/>
            <a:r>
              <a:rPr lang="en-GB" dirty="0">
                <a:solidFill>
                  <a:schemeClr val="tx1"/>
                </a:solidFill>
              </a:rPr>
              <a:t>The project was largely implemented as planned. </a:t>
            </a:r>
          </a:p>
          <a:p>
            <a:pPr algn="just"/>
            <a:r>
              <a:rPr lang="en-ZA" dirty="0">
                <a:solidFill>
                  <a:schemeClr val="tx1"/>
                </a:solidFill>
              </a:rPr>
              <a:t>Training and support</a:t>
            </a:r>
          </a:p>
          <a:p>
            <a:pPr lvl="1" algn="just">
              <a:buFont typeface="Wingdings" panose="05000000000000000000" pitchFamily="2" charset="2"/>
              <a:buChar char="§"/>
            </a:pPr>
            <a:r>
              <a:rPr lang="en-ZA" sz="2000" dirty="0">
                <a:solidFill>
                  <a:schemeClr val="tx1"/>
                </a:solidFill>
              </a:rPr>
              <a:t>FP Subject Advisors: 30 </a:t>
            </a:r>
            <a:r>
              <a:rPr lang="en-ZA" sz="2000" dirty="0" err="1">
                <a:solidFill>
                  <a:schemeClr val="tx1"/>
                </a:solidFill>
              </a:rPr>
              <a:t>hrs</a:t>
            </a:r>
            <a:r>
              <a:rPr lang="en-ZA" sz="2000" dirty="0">
                <a:solidFill>
                  <a:schemeClr val="tx1"/>
                </a:solidFill>
              </a:rPr>
              <a:t> block training, dry-runs; additional support as requested . </a:t>
            </a:r>
          </a:p>
          <a:p>
            <a:pPr lvl="1" algn="just">
              <a:buFont typeface="Wingdings" panose="05000000000000000000" pitchFamily="2" charset="2"/>
              <a:buChar char="§"/>
            </a:pPr>
            <a:r>
              <a:rPr lang="en-ZA" sz="2000" dirty="0">
                <a:solidFill>
                  <a:schemeClr val="tx1"/>
                </a:solidFill>
              </a:rPr>
              <a:t>Teachers/practitioners: 14 </a:t>
            </a:r>
            <a:r>
              <a:rPr lang="en-ZA" sz="2000" dirty="0" err="1">
                <a:solidFill>
                  <a:schemeClr val="tx1"/>
                </a:solidFill>
              </a:rPr>
              <a:t>hrs</a:t>
            </a:r>
            <a:r>
              <a:rPr lang="en-ZA" sz="2000" dirty="0">
                <a:solidFill>
                  <a:schemeClr val="tx1"/>
                </a:solidFill>
              </a:rPr>
              <a:t> CT; 30 </a:t>
            </a:r>
            <a:r>
              <a:rPr lang="en-ZA" sz="2000" dirty="0" err="1">
                <a:solidFill>
                  <a:schemeClr val="tx1"/>
                </a:solidFill>
              </a:rPr>
              <a:t>hrs</a:t>
            </a:r>
            <a:r>
              <a:rPr lang="en-ZA" sz="2000" dirty="0">
                <a:solidFill>
                  <a:schemeClr val="tx1"/>
                </a:solidFill>
              </a:rPr>
              <a:t> block training; </a:t>
            </a:r>
            <a:r>
              <a:rPr lang="en-ZA" sz="2000" dirty="0" err="1">
                <a:solidFill>
                  <a:schemeClr val="tx1"/>
                </a:solidFill>
              </a:rPr>
              <a:t>WhatsApp</a:t>
            </a:r>
            <a:r>
              <a:rPr lang="en-ZA" sz="2000" dirty="0">
                <a:solidFill>
                  <a:schemeClr val="tx1"/>
                </a:solidFill>
              </a:rPr>
              <a:t> support groups; reflection workshop &amp; PLC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rgbClr val="008784"/>
                </a:solidFill>
                <a:latin typeface="Calibri"/>
                <a:ea typeface="Calibri"/>
                <a:cs typeface="Calibri"/>
                <a:sym typeface="Calibri"/>
              </a:rPr>
              <a:t>38</a:t>
            </a:fld>
            <a:endParaRPr lang="en-ZA" sz="1200" b="0" i="0" u="none" strike="noStrike" cap="none">
              <a:solidFill>
                <a:srgbClr val="008784"/>
              </a:solidFill>
              <a:latin typeface="Calibri"/>
              <a:ea typeface="Calibri"/>
              <a:cs typeface="Calibri"/>
              <a:sym typeface="Calibri"/>
            </a:endParaRPr>
          </a:p>
        </p:txBody>
      </p:sp>
    </p:spTree>
    <p:extLst>
      <p:ext uri="{BB962C8B-B14F-4D97-AF65-F5344CB8AC3E}">
        <p14:creationId xmlns:p14="http://schemas.microsoft.com/office/powerpoint/2010/main" val="4105828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Answering the evaluation questions</a:t>
            </a:r>
          </a:p>
        </p:txBody>
      </p:sp>
      <p:sp>
        <p:nvSpPr>
          <p:cNvPr id="3" name="Text Placeholder 2"/>
          <p:cNvSpPr>
            <a:spLocks noGrp="1"/>
          </p:cNvSpPr>
          <p:nvPr>
            <p:ph type="body" idx="1"/>
          </p:nvPr>
        </p:nvSpPr>
        <p:spPr>
          <a:xfrm>
            <a:off x="642910" y="786063"/>
            <a:ext cx="7911155" cy="4857516"/>
          </a:xfrm>
        </p:spPr>
        <p:txBody>
          <a:bodyPr/>
          <a:lstStyle/>
          <a:p>
            <a:pPr marL="88900" indent="0" algn="just">
              <a:buNone/>
            </a:pPr>
            <a:r>
              <a:rPr lang="en-ZA" sz="2000" dirty="0">
                <a:solidFill>
                  <a:schemeClr val="tx1"/>
                </a:solidFill>
              </a:rPr>
              <a:t>5.	Teacher</a:t>
            </a:r>
            <a:r>
              <a:rPr lang="en-GB" sz="2000" dirty="0">
                <a:solidFill>
                  <a:schemeClr val="tx1"/>
                </a:solidFill>
              </a:rPr>
              <a:t>/practitioners are </a:t>
            </a:r>
            <a:r>
              <a:rPr lang="en-GB" sz="2000" b="1" dirty="0">
                <a:solidFill>
                  <a:schemeClr val="tx1"/>
                </a:solidFill>
              </a:rPr>
              <a:t>utilising</a:t>
            </a:r>
            <a:r>
              <a:rPr lang="en-GB" sz="2000" dirty="0">
                <a:solidFill>
                  <a:schemeClr val="tx1"/>
                </a:solidFill>
              </a:rPr>
              <a:t> the materials to plan &amp; execute their lessons. L</a:t>
            </a:r>
            <a:r>
              <a:rPr lang="en-ZA" sz="2000" dirty="0" err="1">
                <a:solidFill>
                  <a:schemeClr val="tx1"/>
                </a:solidFill>
              </a:rPr>
              <a:t>essons</a:t>
            </a:r>
            <a:r>
              <a:rPr lang="en-ZA" sz="2000" dirty="0">
                <a:solidFill>
                  <a:schemeClr val="tx1"/>
                </a:solidFill>
              </a:rPr>
              <a:t> observed were </a:t>
            </a:r>
            <a:r>
              <a:rPr lang="en-ZA" sz="2000" b="1" dirty="0">
                <a:solidFill>
                  <a:schemeClr val="tx1"/>
                </a:solidFill>
              </a:rPr>
              <a:t>relevant</a:t>
            </a:r>
            <a:r>
              <a:rPr lang="en-ZA" sz="2000" dirty="0">
                <a:solidFill>
                  <a:schemeClr val="tx1"/>
                </a:solidFill>
              </a:rPr>
              <a:t> </a:t>
            </a:r>
            <a:r>
              <a:rPr lang="en-ZA" sz="2000" dirty="0" err="1">
                <a:solidFill>
                  <a:schemeClr val="tx1"/>
                </a:solidFill>
              </a:rPr>
              <a:t>irt</a:t>
            </a:r>
            <a:r>
              <a:rPr lang="en-ZA" sz="2000" dirty="0">
                <a:solidFill>
                  <a:schemeClr val="tx1"/>
                </a:solidFill>
              </a:rPr>
              <a:t> maths content, concepts &amp; skills &amp; aligned with CAPS &amp; R-Maths. The recommended lesson structure was being </a:t>
            </a:r>
            <a:r>
              <a:rPr lang="en-ZA" sz="2000" b="1" dirty="0">
                <a:solidFill>
                  <a:schemeClr val="tx1"/>
                </a:solidFill>
              </a:rPr>
              <a:t>loosely followed</a:t>
            </a:r>
            <a:r>
              <a:rPr lang="en-ZA" sz="2000" dirty="0">
                <a:solidFill>
                  <a:schemeClr val="tx1"/>
                </a:solidFill>
              </a:rPr>
              <a:t>. The R-Maths principles were being implemented to </a:t>
            </a:r>
            <a:r>
              <a:rPr lang="en-ZA" sz="2000" b="1" dirty="0">
                <a:solidFill>
                  <a:schemeClr val="tx1"/>
                </a:solidFill>
              </a:rPr>
              <a:t>varying degrees</a:t>
            </a:r>
            <a:r>
              <a:rPr lang="en-ZA" sz="2000" dirty="0">
                <a:solidFill>
                  <a:schemeClr val="tx1"/>
                </a:solidFill>
              </a:rPr>
              <a:t>. </a:t>
            </a:r>
          </a:p>
          <a:p>
            <a:pPr marL="88900" indent="0" algn="just">
              <a:buNone/>
            </a:pPr>
            <a:r>
              <a:rPr lang="en-GB" sz="2000" dirty="0">
                <a:solidFill>
                  <a:schemeClr val="tx1"/>
                </a:solidFill>
              </a:rPr>
              <a:t>6.  </a:t>
            </a:r>
            <a:r>
              <a:rPr lang="en-GB" sz="2000" b="1" dirty="0">
                <a:solidFill>
                  <a:schemeClr val="tx1"/>
                </a:solidFill>
              </a:rPr>
              <a:t>	Implementation challenges</a:t>
            </a:r>
            <a:r>
              <a:rPr lang="en-GB" sz="2000" dirty="0">
                <a:solidFill>
                  <a:schemeClr val="tx1"/>
                </a:solidFill>
              </a:rPr>
              <a:t>: </a:t>
            </a:r>
          </a:p>
          <a:p>
            <a:pPr lvl="1" algn="just">
              <a:buFont typeface="Wingdings" panose="05000000000000000000" pitchFamily="2" charset="2"/>
              <a:buChar char="§"/>
            </a:pPr>
            <a:r>
              <a:rPr lang="en-ZA" sz="1800" dirty="0">
                <a:solidFill>
                  <a:schemeClr val="tx1"/>
                </a:solidFill>
              </a:rPr>
              <a:t>Districts: Limited human resources, FP Subject Advisors heavy workload, FP Subject Advisors uneven knowledge of supporting Grade R </a:t>
            </a:r>
            <a:endParaRPr lang="en-GB" sz="1800" dirty="0">
              <a:solidFill>
                <a:schemeClr val="tx1"/>
              </a:solidFill>
            </a:endParaRPr>
          </a:p>
          <a:p>
            <a:pPr lvl="1" algn="just">
              <a:buFont typeface="Wingdings" panose="05000000000000000000" pitchFamily="2" charset="2"/>
              <a:buChar char="§"/>
            </a:pPr>
            <a:r>
              <a:rPr lang="en-ZA" sz="1800" dirty="0">
                <a:solidFill>
                  <a:schemeClr val="tx1"/>
                </a:solidFill>
              </a:rPr>
              <a:t>Schools: Limited support for teacher/practitioners to implement content and methodologies imparted via the Project. </a:t>
            </a:r>
            <a:endParaRPr lang="en-US" sz="1800" dirty="0">
              <a:solidFill>
                <a:schemeClr val="tx1"/>
              </a:solidFill>
            </a:endParaRPr>
          </a:p>
          <a:p>
            <a:pPr marL="88900" indent="0" algn="just">
              <a:buNone/>
            </a:pPr>
            <a:r>
              <a:rPr lang="en-ZA" sz="2000" dirty="0">
                <a:solidFill>
                  <a:schemeClr val="tx1"/>
                </a:solidFill>
              </a:rPr>
              <a:t>7.	An ambitious and complex project was conceptualised, developed and implemented on a provincial-scale within tight timeframes &amp; implemented largely as planned, indicating a successful partnership model. However, there were tensions between some of the project partners.</a:t>
            </a:r>
            <a:endParaRPr lang="en-US" sz="2000" dirty="0">
              <a:solidFill>
                <a:schemeClr val="tx1"/>
              </a:solidFill>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rgbClr val="008784"/>
                </a:solidFill>
                <a:latin typeface="Calibri"/>
                <a:ea typeface="Calibri"/>
                <a:cs typeface="Calibri"/>
                <a:sym typeface="Calibri"/>
              </a:rPr>
              <a:t>39</a:t>
            </a:fld>
            <a:endParaRPr lang="en-ZA" sz="1200" b="0" i="0" u="none" strike="noStrike" cap="none">
              <a:solidFill>
                <a:srgbClr val="008784"/>
              </a:solidFill>
              <a:latin typeface="Calibri"/>
              <a:ea typeface="Calibri"/>
              <a:cs typeface="Calibri"/>
              <a:sym typeface="Calibri"/>
            </a:endParaRPr>
          </a:p>
        </p:txBody>
      </p:sp>
    </p:spTree>
    <p:extLst>
      <p:ext uri="{BB962C8B-B14F-4D97-AF65-F5344CB8AC3E}">
        <p14:creationId xmlns:p14="http://schemas.microsoft.com/office/powerpoint/2010/main" val="429127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0085" y="178980"/>
            <a:ext cx="23762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rgbClr val="FFFFFF"/>
                </a:solidFill>
                <a:effectLst/>
                <a:uLnTx/>
                <a:uFillTx/>
                <a:latin typeface="Arial"/>
                <a:cs typeface="Arial"/>
                <a:sym typeface="Arial"/>
              </a:rPr>
              <a:t>Process theory</a:t>
            </a:r>
          </a:p>
        </p:txBody>
      </p:sp>
      <p:sp>
        <p:nvSpPr>
          <p:cNvPr id="5" name="TextBox 4"/>
          <p:cNvSpPr txBox="1"/>
          <p:nvPr/>
        </p:nvSpPr>
        <p:spPr>
          <a:xfrm>
            <a:off x="3524039" y="210634"/>
            <a:ext cx="23762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rgbClr val="FFFFFF"/>
                </a:solidFill>
                <a:effectLst/>
                <a:uLnTx/>
                <a:uFillTx/>
                <a:latin typeface="Arial"/>
                <a:cs typeface="Arial"/>
                <a:sym typeface="Arial"/>
              </a:rPr>
              <a:t>Impact theory</a:t>
            </a:r>
          </a:p>
        </p:txBody>
      </p:sp>
      <p:sp>
        <p:nvSpPr>
          <p:cNvPr id="6" name="Rectangle 5"/>
          <p:cNvSpPr/>
          <p:nvPr/>
        </p:nvSpPr>
        <p:spPr>
          <a:xfrm>
            <a:off x="252053" y="1355849"/>
            <a:ext cx="2952328" cy="8640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200" b="0" i="0" u="none" strike="noStrike" kern="0" cap="none" spc="0" normalizeH="0" baseline="0" noProof="0" dirty="0">
                <a:ln>
                  <a:noFill/>
                </a:ln>
                <a:solidFill>
                  <a:srgbClr val="002060"/>
                </a:solidFill>
                <a:effectLst/>
                <a:uLnTx/>
                <a:uFillTx/>
                <a:latin typeface="Arial"/>
                <a:ea typeface="+mn-ea"/>
                <a:cs typeface="+mn-cs"/>
                <a:sym typeface="Arial"/>
              </a:rPr>
              <a:t>Development of resources</a:t>
            </a:r>
          </a:p>
        </p:txBody>
      </p:sp>
      <p:sp>
        <p:nvSpPr>
          <p:cNvPr id="7" name="Rectangle 6"/>
          <p:cNvSpPr/>
          <p:nvPr/>
        </p:nvSpPr>
        <p:spPr>
          <a:xfrm>
            <a:off x="252053" y="2555459"/>
            <a:ext cx="2931756" cy="72008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200" b="0" i="0" u="none" strike="noStrike" kern="0" cap="none" spc="0" normalizeH="0" baseline="0" noProof="0" dirty="0">
                <a:ln>
                  <a:noFill/>
                </a:ln>
                <a:solidFill>
                  <a:srgbClr val="002060"/>
                </a:solidFill>
                <a:effectLst/>
                <a:uLnTx/>
                <a:uFillTx/>
                <a:latin typeface="Arial"/>
                <a:ea typeface="+mn-ea"/>
                <a:cs typeface="+mn-cs"/>
                <a:sym typeface="Arial"/>
              </a:rPr>
              <a:t>Capacitation of district officials</a:t>
            </a:r>
          </a:p>
        </p:txBody>
      </p:sp>
      <p:sp>
        <p:nvSpPr>
          <p:cNvPr id="8" name="Rectangle 7"/>
          <p:cNvSpPr/>
          <p:nvPr/>
        </p:nvSpPr>
        <p:spPr>
          <a:xfrm>
            <a:off x="245482" y="3484811"/>
            <a:ext cx="1302181" cy="104341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0" cap="none" spc="0" normalizeH="0" baseline="0" noProof="0" dirty="0">
                <a:ln>
                  <a:noFill/>
                </a:ln>
                <a:solidFill>
                  <a:srgbClr val="FFFFFF"/>
                </a:solidFill>
                <a:effectLst/>
                <a:uLnTx/>
                <a:uFillTx/>
                <a:latin typeface="Arial"/>
                <a:ea typeface="+mn-ea"/>
                <a:cs typeface="+mn-cs"/>
                <a:sym typeface="Arial"/>
              </a:rPr>
              <a:t>Training of Grade R teacher/ practitioners</a:t>
            </a:r>
          </a:p>
        </p:txBody>
      </p:sp>
      <p:sp>
        <p:nvSpPr>
          <p:cNvPr id="11" name="Rectangle 10"/>
          <p:cNvSpPr/>
          <p:nvPr/>
        </p:nvSpPr>
        <p:spPr>
          <a:xfrm>
            <a:off x="3707156" y="1355849"/>
            <a:ext cx="3493724" cy="864096"/>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200" b="0" i="0" u="none" strike="noStrike" kern="0" cap="none" spc="0" normalizeH="0" baseline="0" noProof="0" dirty="0">
                <a:ln>
                  <a:noFill/>
                </a:ln>
                <a:solidFill>
                  <a:srgbClr val="F79646">
                    <a:lumMod val="50000"/>
                  </a:srgbClr>
                </a:solidFill>
                <a:effectLst/>
                <a:uLnTx/>
                <a:uFillTx/>
                <a:latin typeface="Arial"/>
                <a:ea typeface="+mn-ea"/>
                <a:cs typeface="+mn-cs"/>
                <a:sym typeface="Arial"/>
              </a:rPr>
              <a:t>Resource use for training &amp; in the classroom</a:t>
            </a:r>
          </a:p>
        </p:txBody>
      </p:sp>
      <p:sp>
        <p:nvSpPr>
          <p:cNvPr id="12" name="Rectangle 11"/>
          <p:cNvSpPr/>
          <p:nvPr/>
        </p:nvSpPr>
        <p:spPr>
          <a:xfrm>
            <a:off x="3673338" y="2414290"/>
            <a:ext cx="3493724" cy="895299"/>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a:ln>
                  <a:noFill/>
                </a:ln>
                <a:solidFill>
                  <a:srgbClr val="F79646">
                    <a:lumMod val="50000"/>
                  </a:srgbClr>
                </a:solidFill>
                <a:effectLst/>
                <a:uLnTx/>
                <a:uFillTx/>
                <a:latin typeface="Arial"/>
                <a:ea typeface="+mn-ea"/>
                <a:cs typeface="+mn-cs"/>
                <a:sym typeface="Arial"/>
              </a:rPr>
              <a:t>Enhanced knowledge &amp; skills to support Grade R teacher/ practitioners (district officials)</a:t>
            </a:r>
          </a:p>
        </p:txBody>
      </p:sp>
      <p:sp>
        <p:nvSpPr>
          <p:cNvPr id="13" name="Rectangle 12"/>
          <p:cNvSpPr/>
          <p:nvPr/>
        </p:nvSpPr>
        <p:spPr>
          <a:xfrm>
            <a:off x="3655508" y="3436795"/>
            <a:ext cx="3464769" cy="961672"/>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a:ln>
                  <a:noFill/>
                </a:ln>
                <a:solidFill>
                  <a:srgbClr val="F79646">
                    <a:lumMod val="50000"/>
                  </a:srgbClr>
                </a:solidFill>
                <a:effectLst/>
                <a:uLnTx/>
                <a:uFillTx/>
                <a:latin typeface="Arial"/>
                <a:ea typeface="+mn-ea"/>
                <a:cs typeface="+mn-cs"/>
                <a:sym typeface="Arial"/>
              </a:rPr>
              <a:t>Enhanced knowledge &amp; skills to teach Grade R maths (Grade R teacher/practitioners)</a:t>
            </a:r>
          </a:p>
        </p:txBody>
      </p:sp>
      <p:sp>
        <p:nvSpPr>
          <p:cNvPr id="14" name="Rectangle 13"/>
          <p:cNvSpPr/>
          <p:nvPr/>
        </p:nvSpPr>
        <p:spPr>
          <a:xfrm>
            <a:off x="3672919" y="5445224"/>
            <a:ext cx="3464769" cy="936104"/>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0" cap="none" spc="0" normalizeH="0" baseline="0" noProof="0" dirty="0">
                <a:ln>
                  <a:noFill/>
                </a:ln>
                <a:solidFill>
                  <a:srgbClr val="FFFFFF"/>
                </a:solidFill>
                <a:effectLst/>
                <a:uLnTx/>
                <a:uFillTx/>
                <a:latin typeface="Arial"/>
                <a:ea typeface="+mn-ea"/>
                <a:cs typeface="+mn-cs"/>
                <a:sym typeface="Arial"/>
              </a:rPr>
              <a:t>Improved learner performance in mathematics (readiness for Grade 1)</a:t>
            </a:r>
          </a:p>
        </p:txBody>
      </p:sp>
      <p:cxnSp>
        <p:nvCxnSpPr>
          <p:cNvPr id="19" name="Straight Arrow Connector 18"/>
          <p:cNvCxnSpPr/>
          <p:nvPr/>
        </p:nvCxnSpPr>
        <p:spPr>
          <a:xfrm>
            <a:off x="1928111" y="2262099"/>
            <a:ext cx="68293" cy="305188"/>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2"/>
            <a:endCxn id="8" idx="0"/>
          </p:cNvCxnSpPr>
          <p:nvPr/>
        </p:nvCxnSpPr>
        <p:spPr>
          <a:xfrm flipH="1">
            <a:off x="896573" y="3275539"/>
            <a:ext cx="821358" cy="209272"/>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 idx="3"/>
          </p:cNvCxnSpPr>
          <p:nvPr/>
        </p:nvCxnSpPr>
        <p:spPr>
          <a:xfrm>
            <a:off x="3204383" y="1787897"/>
            <a:ext cx="503031" cy="0"/>
          </a:xfrm>
          <a:prstGeom prst="straightConnector1">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5" idx="2"/>
            <a:endCxn id="14" idx="0"/>
          </p:cNvCxnSpPr>
          <p:nvPr/>
        </p:nvCxnSpPr>
        <p:spPr>
          <a:xfrm>
            <a:off x="5399594" y="5320313"/>
            <a:ext cx="5710" cy="124911"/>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3010522" y="3134370"/>
            <a:ext cx="683242" cy="582662"/>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380273" y="4344965"/>
            <a:ext cx="50061" cy="183260"/>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3157188" y="2200367"/>
            <a:ext cx="549968" cy="355092"/>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3010522" y="2200367"/>
            <a:ext cx="703587" cy="1614394"/>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183809" y="2820941"/>
            <a:ext cx="471698" cy="100508"/>
          </a:xfrm>
          <a:prstGeom prst="straightConnector1">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32" idx="3"/>
            <a:endCxn id="13" idx="1"/>
          </p:cNvCxnSpPr>
          <p:nvPr/>
        </p:nvCxnSpPr>
        <p:spPr>
          <a:xfrm flipV="1">
            <a:off x="3157188" y="3917631"/>
            <a:ext cx="498320" cy="90910"/>
          </a:xfrm>
          <a:prstGeom prst="straightConnector1">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3667209" y="4528225"/>
            <a:ext cx="3464769" cy="792088"/>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200" b="0" i="0" u="none" strike="noStrike" kern="0" cap="none" spc="0" normalizeH="0" baseline="0" noProof="0" dirty="0">
                <a:ln>
                  <a:noFill/>
                </a:ln>
                <a:solidFill>
                  <a:srgbClr val="FFFFFF"/>
                </a:solidFill>
                <a:effectLst/>
                <a:uLnTx/>
                <a:uFillTx/>
                <a:latin typeface="Arial"/>
                <a:ea typeface="+mn-ea"/>
                <a:cs typeface="+mn-cs"/>
                <a:sym typeface="Arial"/>
              </a:rPr>
              <a:t>Effective teaching</a:t>
            </a:r>
          </a:p>
        </p:txBody>
      </p:sp>
      <p:cxnSp>
        <p:nvCxnSpPr>
          <p:cNvPr id="89" name="Elbow Connector 88"/>
          <p:cNvCxnSpPr>
            <a:stCxn id="11" idx="3"/>
            <a:endCxn id="65" idx="3"/>
          </p:cNvCxnSpPr>
          <p:nvPr/>
        </p:nvCxnSpPr>
        <p:spPr>
          <a:xfrm flipH="1">
            <a:off x="7131978" y="1787897"/>
            <a:ext cx="68902" cy="3136372"/>
          </a:xfrm>
          <a:prstGeom prst="bentConnector3">
            <a:avLst>
              <a:gd name="adj1" fmla="val -331776"/>
            </a:avLst>
          </a:prstGeom>
          <a:ln w="25400">
            <a:solidFill>
              <a:schemeClr val="accent6">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8061341" y="1355849"/>
            <a:ext cx="492443" cy="1382925"/>
          </a:xfrm>
          <a:prstGeom prst="rect">
            <a:avLst/>
          </a:prstGeom>
          <a:noFill/>
        </p:spPr>
        <p:txBody>
          <a:bodyPr vert="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a:ln>
                  <a:noFill/>
                </a:ln>
                <a:solidFill>
                  <a:srgbClr val="000000"/>
                </a:solidFill>
                <a:effectLst/>
                <a:uLnTx/>
                <a:uFillTx/>
                <a:latin typeface="Arial"/>
                <a:cs typeface="Arial"/>
                <a:sym typeface="Arial"/>
              </a:rPr>
              <a:t>Short-term</a:t>
            </a:r>
          </a:p>
        </p:txBody>
      </p:sp>
      <p:sp>
        <p:nvSpPr>
          <p:cNvPr id="108" name="TextBox 107"/>
          <p:cNvSpPr txBox="1"/>
          <p:nvPr/>
        </p:nvSpPr>
        <p:spPr>
          <a:xfrm>
            <a:off x="7753563" y="2804261"/>
            <a:ext cx="800219" cy="1361099"/>
          </a:xfrm>
          <a:prstGeom prst="rect">
            <a:avLst/>
          </a:prstGeom>
          <a:noFill/>
        </p:spPr>
        <p:txBody>
          <a:bodyPr vert="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a:ln>
                  <a:noFill/>
                </a:ln>
                <a:solidFill>
                  <a:srgbClr val="000000"/>
                </a:solidFill>
                <a:effectLst/>
                <a:uLnTx/>
                <a:uFillTx/>
                <a:latin typeface="Arial"/>
                <a:cs typeface="Arial"/>
                <a:sym typeface="Arial"/>
              </a:rPr>
              <a:t>Medium-term</a:t>
            </a:r>
          </a:p>
        </p:txBody>
      </p:sp>
      <p:sp>
        <p:nvSpPr>
          <p:cNvPr id="109" name="TextBox 108"/>
          <p:cNvSpPr txBox="1"/>
          <p:nvPr/>
        </p:nvSpPr>
        <p:spPr>
          <a:xfrm>
            <a:off x="7334360" y="553422"/>
            <a:ext cx="17098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rgbClr val="000000"/>
                </a:solidFill>
                <a:effectLst/>
                <a:uLnTx/>
                <a:uFillTx/>
                <a:latin typeface="Arial"/>
                <a:cs typeface="Arial"/>
                <a:sym typeface="Arial"/>
              </a:rPr>
              <a:t>Outcomes</a:t>
            </a:r>
          </a:p>
        </p:txBody>
      </p:sp>
      <p:sp>
        <p:nvSpPr>
          <p:cNvPr id="110" name="TextBox 109"/>
          <p:cNvSpPr txBox="1"/>
          <p:nvPr/>
        </p:nvSpPr>
        <p:spPr>
          <a:xfrm>
            <a:off x="7907452" y="4830208"/>
            <a:ext cx="800219" cy="1407105"/>
          </a:xfrm>
          <a:prstGeom prst="rect">
            <a:avLst/>
          </a:prstGeom>
          <a:noFill/>
        </p:spPr>
        <p:txBody>
          <a:bodyPr vert="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a:ln>
                  <a:noFill/>
                </a:ln>
                <a:solidFill>
                  <a:srgbClr val="000000"/>
                </a:solidFill>
                <a:effectLst/>
                <a:uLnTx/>
                <a:uFillTx/>
                <a:latin typeface="Arial"/>
                <a:cs typeface="Arial"/>
                <a:sym typeface="Arial"/>
              </a:rPr>
              <a:t>Long-term (impact)</a:t>
            </a:r>
          </a:p>
        </p:txBody>
      </p:sp>
      <p:sp>
        <p:nvSpPr>
          <p:cNvPr id="30" name="Title 1"/>
          <p:cNvSpPr txBox="1">
            <a:spLocks/>
          </p:cNvSpPr>
          <p:nvPr/>
        </p:nvSpPr>
        <p:spPr>
          <a:xfrm>
            <a:off x="245482" y="449454"/>
            <a:ext cx="8229600" cy="55399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3400" b="1" i="0" u="none" strike="noStrike" kern="1200" cap="none" spc="0" normalizeH="0" baseline="0" noProof="0" dirty="0">
                <a:ln>
                  <a:noFill/>
                </a:ln>
                <a:solidFill>
                  <a:srgbClr val="008784"/>
                </a:solidFill>
                <a:effectLst/>
                <a:uLnTx/>
                <a:uFillTx/>
                <a:latin typeface="Arial"/>
                <a:ea typeface="+mj-ea"/>
                <a:cs typeface="+mj-cs"/>
                <a:sym typeface="Arial"/>
              </a:rPr>
              <a:t>Process theory	Impact theory</a:t>
            </a:r>
          </a:p>
        </p:txBody>
      </p:sp>
      <p:sp>
        <p:nvSpPr>
          <p:cNvPr id="32" name="Rectangle 31"/>
          <p:cNvSpPr/>
          <p:nvPr/>
        </p:nvSpPr>
        <p:spPr>
          <a:xfrm>
            <a:off x="1781445" y="3488857"/>
            <a:ext cx="1375743" cy="10393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0" cap="none" spc="0" normalizeH="0" baseline="0" noProof="0" dirty="0">
                <a:ln>
                  <a:noFill/>
                </a:ln>
                <a:solidFill>
                  <a:srgbClr val="FFFFFF"/>
                </a:solidFill>
                <a:effectLst/>
                <a:uLnTx/>
                <a:uFillTx/>
                <a:latin typeface="Arial"/>
                <a:ea typeface="+mn-ea"/>
                <a:cs typeface="+mn-cs"/>
                <a:sym typeface="Arial"/>
              </a:rPr>
              <a:t>Support to Grade R teacher/ practitioners</a:t>
            </a:r>
          </a:p>
        </p:txBody>
      </p:sp>
      <p:cxnSp>
        <p:nvCxnSpPr>
          <p:cNvPr id="33" name="Straight Arrow Connector 32"/>
          <p:cNvCxnSpPr>
            <a:endCxn id="32" idx="0"/>
          </p:cNvCxnSpPr>
          <p:nvPr/>
        </p:nvCxnSpPr>
        <p:spPr>
          <a:xfrm>
            <a:off x="1928111" y="3275539"/>
            <a:ext cx="541206" cy="213318"/>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8" idx="3"/>
          </p:cNvCxnSpPr>
          <p:nvPr/>
        </p:nvCxnSpPr>
        <p:spPr>
          <a:xfrm flipV="1">
            <a:off x="1547663" y="3814762"/>
            <a:ext cx="304167" cy="191756"/>
          </a:xfrm>
          <a:prstGeom prst="straightConnector1">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316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Answering the evaluation questions</a:t>
            </a:r>
          </a:p>
        </p:txBody>
      </p:sp>
      <p:sp>
        <p:nvSpPr>
          <p:cNvPr id="3" name="Text Placeholder 2"/>
          <p:cNvSpPr>
            <a:spLocks noGrp="1"/>
          </p:cNvSpPr>
          <p:nvPr>
            <p:ph type="body" idx="1"/>
          </p:nvPr>
        </p:nvSpPr>
        <p:spPr>
          <a:xfrm>
            <a:off x="642910" y="982603"/>
            <a:ext cx="7715277" cy="4660976"/>
          </a:xfrm>
        </p:spPr>
        <p:txBody>
          <a:bodyPr/>
          <a:lstStyle/>
          <a:p>
            <a:pPr marL="88900" indent="0" algn="just">
              <a:buNone/>
            </a:pPr>
            <a:r>
              <a:rPr lang="en-ZA" dirty="0">
                <a:solidFill>
                  <a:schemeClr val="tx1"/>
                </a:solidFill>
              </a:rPr>
              <a:t>8.</a:t>
            </a:r>
            <a:r>
              <a:rPr lang="en-ZA" dirty="0"/>
              <a:t>	</a:t>
            </a:r>
            <a:r>
              <a:rPr lang="en-ZA" dirty="0">
                <a:solidFill>
                  <a:schemeClr val="tx1"/>
                </a:solidFill>
              </a:rPr>
              <a:t>Grade R teacher/practitioners received resources and training (but limited support to implement). Mixed findings </a:t>
            </a:r>
            <a:r>
              <a:rPr lang="en-ZA" dirty="0" err="1">
                <a:solidFill>
                  <a:schemeClr val="tx1"/>
                </a:solidFill>
              </a:rPr>
              <a:t>wrt</a:t>
            </a:r>
            <a:r>
              <a:rPr lang="en-ZA" dirty="0">
                <a:solidFill>
                  <a:schemeClr val="tx1"/>
                </a:solidFill>
              </a:rPr>
              <a:t> confidence. Increased motivation to teach Mathematics. Knowledge of Grade R Mathematics and the effective teaching thereof increased. Some evidence that lesson planning deteriorated. Mixed findings on whether application of the R-Maths principles had improved. </a:t>
            </a:r>
          </a:p>
          <a:p>
            <a:pPr marL="88900" indent="0" algn="just">
              <a:buNone/>
            </a:pPr>
            <a:r>
              <a:rPr lang="en-ZA" dirty="0">
                <a:solidFill>
                  <a:schemeClr val="tx1"/>
                </a:solidFill>
              </a:rPr>
              <a:t>9. 	</a:t>
            </a:r>
            <a:r>
              <a:rPr lang="en-ZA" b="1" dirty="0">
                <a:solidFill>
                  <a:schemeClr val="tx1"/>
                </a:solidFill>
              </a:rPr>
              <a:t>Positive, significant &amp; large </a:t>
            </a:r>
            <a:r>
              <a:rPr lang="en-ZA" dirty="0">
                <a:solidFill>
                  <a:schemeClr val="tx1"/>
                </a:solidFill>
              </a:rPr>
              <a:t>impact on</a:t>
            </a:r>
            <a:r>
              <a:rPr lang="en-ZA" b="1" dirty="0">
                <a:solidFill>
                  <a:schemeClr val="tx1"/>
                </a:solidFill>
              </a:rPr>
              <a:t>: </a:t>
            </a:r>
          </a:p>
          <a:p>
            <a:pPr marL="889000" lvl="1" indent="-342900" algn="just">
              <a:buFont typeface="Wingdings" panose="05000000000000000000" pitchFamily="2" charset="2"/>
              <a:buChar char="§"/>
            </a:pPr>
            <a:r>
              <a:rPr lang="en-ZA" sz="2000" b="1" dirty="0">
                <a:solidFill>
                  <a:schemeClr val="tx1"/>
                </a:solidFill>
              </a:rPr>
              <a:t>	</a:t>
            </a:r>
            <a:r>
              <a:rPr lang="en-ZA" sz="2000" dirty="0">
                <a:solidFill>
                  <a:schemeClr val="tx1"/>
                </a:solidFill>
              </a:rPr>
              <a:t>FP Subject Advisors’ knowledge of Grade R Pedagogical Knowledge, Subject Matter Knowledge (SMK) and Pedagogical Content Knowledge (PCK).</a:t>
            </a:r>
          </a:p>
          <a:p>
            <a:pPr marL="889000" lvl="1" indent="-342900" algn="just">
              <a:buFont typeface="Wingdings" panose="05000000000000000000" pitchFamily="2" charset="2"/>
              <a:buChar char="§"/>
            </a:pPr>
            <a:r>
              <a:rPr lang="en-ZA" sz="2000" dirty="0">
                <a:solidFill>
                  <a:schemeClr val="tx1"/>
                </a:solidFill>
              </a:rPr>
              <a:t>	Grade R teacher/practitioners’ knowledge (PK), (SMK) &amp; (PCK)</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rgbClr val="008784"/>
                </a:solidFill>
                <a:latin typeface="Calibri"/>
                <a:ea typeface="Calibri"/>
                <a:cs typeface="Calibri"/>
                <a:sym typeface="Calibri"/>
              </a:rPr>
              <a:t>40</a:t>
            </a:fld>
            <a:endParaRPr lang="en-ZA" sz="1200" b="0" i="0" u="none" strike="noStrike" cap="none">
              <a:solidFill>
                <a:srgbClr val="008784"/>
              </a:solidFill>
              <a:latin typeface="Calibri"/>
              <a:ea typeface="Calibri"/>
              <a:cs typeface="Calibri"/>
              <a:sym typeface="Calibri"/>
            </a:endParaRPr>
          </a:p>
        </p:txBody>
      </p:sp>
    </p:spTree>
    <p:extLst>
      <p:ext uri="{BB962C8B-B14F-4D97-AF65-F5344CB8AC3E}">
        <p14:creationId xmlns:p14="http://schemas.microsoft.com/office/powerpoint/2010/main" val="1699089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Answering the evaluation questions</a:t>
            </a:r>
          </a:p>
        </p:txBody>
      </p:sp>
      <p:sp>
        <p:nvSpPr>
          <p:cNvPr id="3" name="Text Placeholder 2"/>
          <p:cNvSpPr>
            <a:spLocks noGrp="1"/>
          </p:cNvSpPr>
          <p:nvPr>
            <p:ph type="body" idx="1"/>
          </p:nvPr>
        </p:nvSpPr>
        <p:spPr>
          <a:xfrm>
            <a:off x="642910" y="1171075"/>
            <a:ext cx="7715277" cy="4472504"/>
          </a:xfrm>
        </p:spPr>
        <p:txBody>
          <a:bodyPr/>
          <a:lstStyle/>
          <a:p>
            <a:pPr marL="88900" indent="0" algn="just">
              <a:buNone/>
            </a:pPr>
            <a:r>
              <a:rPr lang="en-ZA" dirty="0">
                <a:solidFill>
                  <a:schemeClr val="tx1"/>
                </a:solidFill>
              </a:rPr>
              <a:t>10. 	</a:t>
            </a:r>
            <a:r>
              <a:rPr lang="en-ZA" b="1" dirty="0">
                <a:solidFill>
                  <a:schemeClr val="tx1"/>
                </a:solidFill>
              </a:rPr>
              <a:t>Positive, significant but small </a:t>
            </a:r>
            <a:r>
              <a:rPr lang="en-ZA" dirty="0">
                <a:solidFill>
                  <a:schemeClr val="tx1"/>
                </a:solidFill>
              </a:rPr>
              <a:t>impact on the learners’ mathematical knowledge and understanding.</a:t>
            </a:r>
          </a:p>
          <a:p>
            <a:pPr algn="just">
              <a:buAutoNum type="arabicPeriod" startAt="11"/>
            </a:pPr>
            <a:r>
              <a:rPr lang="en-ZA" dirty="0">
                <a:solidFill>
                  <a:schemeClr val="tx1"/>
                </a:solidFill>
              </a:rPr>
              <a:t>That t</a:t>
            </a:r>
            <a:r>
              <a:rPr lang="en-GB" dirty="0">
                <a:solidFill>
                  <a:schemeClr val="tx1"/>
                </a:solidFill>
              </a:rPr>
              <a:t>he entire cohort of FP Subject Advisors received extensive training and support, &amp; their knowledge of supporting Grade R Mathematics teaching bodes well for </a:t>
            </a:r>
            <a:r>
              <a:rPr lang="en-GB" b="1" dirty="0">
                <a:solidFill>
                  <a:schemeClr val="tx1"/>
                </a:solidFill>
              </a:rPr>
              <a:t>sustainability</a:t>
            </a:r>
            <a:r>
              <a:rPr lang="en-GB" dirty="0">
                <a:solidFill>
                  <a:schemeClr val="tx1"/>
                </a:solidFill>
              </a:rPr>
              <a:t> </a:t>
            </a:r>
            <a:r>
              <a:rPr lang="en-GB" b="1" dirty="0">
                <a:solidFill>
                  <a:schemeClr val="tx1"/>
                </a:solidFill>
              </a:rPr>
              <a:t>within the WCED. </a:t>
            </a:r>
          </a:p>
          <a:p>
            <a:pPr marL="546100" lvl="1" indent="0" algn="just">
              <a:buNone/>
            </a:pPr>
            <a:r>
              <a:rPr lang="en-ZA" sz="2200" b="1" dirty="0">
                <a:solidFill>
                  <a:schemeClr val="tx1"/>
                </a:solidFill>
              </a:rPr>
              <a:t>Risks</a:t>
            </a:r>
            <a:r>
              <a:rPr lang="en-ZA" sz="2200" dirty="0">
                <a:solidFill>
                  <a:schemeClr val="tx1"/>
                </a:solidFill>
              </a:rPr>
              <a:t> include: turnover of FP Subject Advisors, their heavy support load and competing priorities. Additional support (e.g. Lead Teachers, </a:t>
            </a:r>
            <a:r>
              <a:rPr lang="en-ZA" sz="2200" dirty="0" err="1">
                <a:solidFill>
                  <a:schemeClr val="tx1"/>
                </a:solidFill>
              </a:rPr>
              <a:t>HoDs</a:t>
            </a:r>
            <a:r>
              <a:rPr lang="en-ZA" sz="2200" dirty="0">
                <a:solidFill>
                  <a:schemeClr val="tx1"/>
                </a:solidFill>
              </a:rPr>
              <a:t>) will be required to embed the project.</a:t>
            </a:r>
            <a:endParaRPr lang="en-US" sz="2200" dirty="0">
              <a:solidFill>
                <a:schemeClr val="tx1"/>
              </a:solidFill>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rgbClr val="008784"/>
                </a:solidFill>
                <a:latin typeface="Calibri"/>
                <a:ea typeface="Calibri"/>
                <a:cs typeface="Calibri"/>
                <a:sym typeface="Calibri"/>
              </a:rPr>
              <a:t>41</a:t>
            </a:fld>
            <a:endParaRPr lang="en-ZA" sz="1200" b="0" i="0" u="none" strike="noStrike" cap="none">
              <a:solidFill>
                <a:srgbClr val="008784"/>
              </a:solidFill>
              <a:latin typeface="Calibri"/>
              <a:ea typeface="Calibri"/>
              <a:cs typeface="Calibri"/>
              <a:sym typeface="Calibri"/>
            </a:endParaRPr>
          </a:p>
        </p:txBody>
      </p:sp>
    </p:spTree>
    <p:extLst>
      <p:ext uri="{BB962C8B-B14F-4D97-AF65-F5344CB8AC3E}">
        <p14:creationId xmlns:p14="http://schemas.microsoft.com/office/powerpoint/2010/main" val="3147026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p:nvPr/>
        </p:nvSpPr>
        <p:spPr>
          <a:xfrm>
            <a:off x="540085" y="178980"/>
            <a:ext cx="2376264"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ZA" sz="2400" b="1" i="0" u="none" strike="noStrike" cap="none">
                <a:solidFill>
                  <a:schemeClr val="lt1"/>
                </a:solidFill>
                <a:latin typeface="Calibri"/>
                <a:ea typeface="Calibri"/>
                <a:cs typeface="Calibri"/>
                <a:sym typeface="Calibri"/>
              </a:rPr>
              <a:t>Process theory</a:t>
            </a:r>
            <a:endParaRPr/>
          </a:p>
        </p:txBody>
      </p:sp>
      <p:sp>
        <p:nvSpPr>
          <p:cNvPr id="132" name="Shape 132"/>
          <p:cNvSpPr txBox="1"/>
          <p:nvPr/>
        </p:nvSpPr>
        <p:spPr>
          <a:xfrm>
            <a:off x="3524039" y="210634"/>
            <a:ext cx="2376264"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ZA" sz="2400" b="1">
                <a:solidFill>
                  <a:schemeClr val="lt1"/>
                </a:solidFill>
                <a:latin typeface="Calibri"/>
                <a:ea typeface="Calibri"/>
                <a:cs typeface="Calibri"/>
                <a:sym typeface="Calibri"/>
              </a:rPr>
              <a:t>Impact theory</a:t>
            </a:r>
            <a:endParaRPr/>
          </a:p>
        </p:txBody>
      </p:sp>
      <p:sp>
        <p:nvSpPr>
          <p:cNvPr id="133" name="Shape 133"/>
          <p:cNvSpPr/>
          <p:nvPr/>
        </p:nvSpPr>
        <p:spPr>
          <a:xfrm>
            <a:off x="252053" y="1355849"/>
            <a:ext cx="2952328" cy="864096"/>
          </a:xfrm>
          <a:prstGeom prst="rect">
            <a:avLst/>
          </a:prstGeom>
          <a:solidFill>
            <a:srgbClr val="92D05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2200" dirty="0">
                <a:solidFill>
                  <a:srgbClr val="002060"/>
                </a:solidFill>
                <a:latin typeface="Calibri"/>
                <a:ea typeface="Calibri"/>
                <a:cs typeface="Calibri"/>
                <a:sym typeface="Calibri"/>
              </a:rPr>
              <a:t>Development of resources</a:t>
            </a:r>
            <a:endParaRPr dirty="0"/>
          </a:p>
        </p:txBody>
      </p:sp>
      <p:sp>
        <p:nvSpPr>
          <p:cNvPr id="134" name="Shape 134"/>
          <p:cNvSpPr/>
          <p:nvPr/>
        </p:nvSpPr>
        <p:spPr>
          <a:xfrm>
            <a:off x="252053" y="2555459"/>
            <a:ext cx="2931756" cy="720080"/>
          </a:xfrm>
          <a:prstGeom prst="rect">
            <a:avLst/>
          </a:prstGeom>
          <a:solidFill>
            <a:srgbClr val="92D05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2200" dirty="0">
                <a:solidFill>
                  <a:srgbClr val="002060"/>
                </a:solidFill>
                <a:latin typeface="Calibri"/>
                <a:ea typeface="Calibri"/>
                <a:cs typeface="Calibri"/>
                <a:sym typeface="Calibri"/>
              </a:rPr>
              <a:t>Capacitation of district officials</a:t>
            </a:r>
            <a:endParaRPr dirty="0"/>
          </a:p>
        </p:txBody>
      </p:sp>
      <p:sp>
        <p:nvSpPr>
          <p:cNvPr id="135" name="Shape 135"/>
          <p:cNvSpPr/>
          <p:nvPr/>
        </p:nvSpPr>
        <p:spPr>
          <a:xfrm>
            <a:off x="245483" y="3484810"/>
            <a:ext cx="1382266" cy="1153245"/>
          </a:xfrm>
          <a:prstGeom prst="rect">
            <a:avLst/>
          </a:prstGeom>
          <a:solidFill>
            <a:srgbClr val="92D05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600" dirty="0">
                <a:solidFill>
                  <a:schemeClr val="tx1"/>
                </a:solidFill>
                <a:latin typeface="Calibri"/>
                <a:ea typeface="Calibri"/>
                <a:cs typeface="Calibri"/>
                <a:sym typeface="Calibri"/>
              </a:rPr>
              <a:t>Training of Grade R teacher/ practitioners</a:t>
            </a:r>
            <a:endParaRPr sz="1600" dirty="0">
              <a:solidFill>
                <a:schemeClr val="tx1"/>
              </a:solidFill>
            </a:endParaRPr>
          </a:p>
        </p:txBody>
      </p:sp>
      <p:sp>
        <p:nvSpPr>
          <p:cNvPr id="136" name="Shape 136"/>
          <p:cNvSpPr/>
          <p:nvPr/>
        </p:nvSpPr>
        <p:spPr>
          <a:xfrm>
            <a:off x="3707156" y="1355849"/>
            <a:ext cx="3493724" cy="864096"/>
          </a:xfrm>
          <a:prstGeom prst="rect">
            <a:avLst/>
          </a:prstGeom>
          <a:solidFill>
            <a:srgbClr val="92D050"/>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2200" dirty="0">
                <a:solidFill>
                  <a:srgbClr val="974806"/>
                </a:solidFill>
                <a:latin typeface="Calibri"/>
                <a:ea typeface="Calibri"/>
                <a:cs typeface="Calibri"/>
                <a:sym typeface="Calibri"/>
              </a:rPr>
              <a:t>Resource use for training &amp; in the classroom</a:t>
            </a:r>
            <a:endParaRPr dirty="0"/>
          </a:p>
        </p:txBody>
      </p:sp>
      <p:sp>
        <p:nvSpPr>
          <p:cNvPr id="137" name="Shape 137"/>
          <p:cNvSpPr/>
          <p:nvPr/>
        </p:nvSpPr>
        <p:spPr>
          <a:xfrm>
            <a:off x="3673338" y="2414290"/>
            <a:ext cx="3493724" cy="895299"/>
          </a:xfrm>
          <a:prstGeom prst="rect">
            <a:avLst/>
          </a:prstGeom>
          <a:solidFill>
            <a:srgbClr val="92D050"/>
          </a:solidFill>
          <a:ln w="2540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800" dirty="0">
                <a:solidFill>
                  <a:srgbClr val="974806"/>
                </a:solidFill>
                <a:latin typeface="Calibri"/>
                <a:ea typeface="Calibri"/>
                <a:cs typeface="Calibri"/>
                <a:sym typeface="Calibri"/>
              </a:rPr>
              <a:t>Enhanced knowledge &amp; skills to support Grade R teacher/ practitioners (district officials)</a:t>
            </a:r>
            <a:endParaRPr sz="1800" dirty="0"/>
          </a:p>
        </p:txBody>
      </p:sp>
      <p:sp>
        <p:nvSpPr>
          <p:cNvPr id="138" name="Shape 138"/>
          <p:cNvSpPr/>
          <p:nvPr/>
        </p:nvSpPr>
        <p:spPr>
          <a:xfrm>
            <a:off x="3655508" y="3436795"/>
            <a:ext cx="3464769" cy="961672"/>
          </a:xfrm>
          <a:prstGeom prst="rect">
            <a:avLst/>
          </a:prstGeom>
          <a:solidFill>
            <a:srgbClr val="92D050"/>
          </a:solidFill>
          <a:ln w="2540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800" dirty="0">
                <a:solidFill>
                  <a:srgbClr val="974806"/>
                </a:solidFill>
                <a:latin typeface="Calibri"/>
                <a:ea typeface="Calibri"/>
                <a:cs typeface="Calibri"/>
                <a:sym typeface="Calibri"/>
              </a:rPr>
              <a:t>Enhanced knowledge &amp; skills to teach Grade R Maths (Grade </a:t>
            </a:r>
            <a:r>
              <a:rPr lang="en-ZA" sz="1800">
                <a:solidFill>
                  <a:srgbClr val="974806"/>
                </a:solidFill>
                <a:latin typeface="Calibri"/>
                <a:ea typeface="Calibri"/>
                <a:cs typeface="Calibri"/>
                <a:sym typeface="Calibri"/>
              </a:rPr>
              <a:t>R teacher/practitioners</a:t>
            </a:r>
            <a:r>
              <a:rPr lang="en-ZA" sz="1800" dirty="0">
                <a:solidFill>
                  <a:srgbClr val="974806"/>
                </a:solidFill>
                <a:latin typeface="Calibri"/>
                <a:ea typeface="Calibri"/>
                <a:cs typeface="Calibri"/>
                <a:sym typeface="Calibri"/>
              </a:rPr>
              <a:t>)</a:t>
            </a:r>
            <a:endParaRPr sz="1800" dirty="0"/>
          </a:p>
        </p:txBody>
      </p:sp>
      <p:sp>
        <p:nvSpPr>
          <p:cNvPr id="139" name="Shape 139"/>
          <p:cNvSpPr/>
          <p:nvPr/>
        </p:nvSpPr>
        <p:spPr>
          <a:xfrm>
            <a:off x="3672919" y="5445224"/>
            <a:ext cx="3464769" cy="1307268"/>
          </a:xfrm>
          <a:prstGeom prst="rect">
            <a:avLst/>
          </a:prstGeom>
          <a:solidFill>
            <a:srgbClr val="FFC000"/>
          </a:solidFill>
          <a:ln w="2540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2200" dirty="0">
                <a:solidFill>
                  <a:schemeClr val="tx1"/>
                </a:solidFill>
                <a:latin typeface="Calibri"/>
                <a:ea typeface="Calibri"/>
                <a:cs typeface="Calibri"/>
                <a:sym typeface="Calibri"/>
              </a:rPr>
              <a:t>Improved learner performance in Maths (readiness for Grade 1)</a:t>
            </a:r>
            <a:endParaRPr sz="2200" dirty="0">
              <a:solidFill>
                <a:schemeClr val="tx1"/>
              </a:solidFill>
              <a:latin typeface="Calibri"/>
              <a:ea typeface="Calibri"/>
              <a:cs typeface="Calibri"/>
              <a:sym typeface="Calibri"/>
            </a:endParaRPr>
          </a:p>
        </p:txBody>
      </p:sp>
      <p:cxnSp>
        <p:nvCxnSpPr>
          <p:cNvPr id="140" name="Shape 140"/>
          <p:cNvCxnSpPr/>
          <p:nvPr/>
        </p:nvCxnSpPr>
        <p:spPr>
          <a:xfrm>
            <a:off x="1928111" y="2262099"/>
            <a:ext cx="68293" cy="305188"/>
          </a:xfrm>
          <a:prstGeom prst="straightConnector1">
            <a:avLst/>
          </a:prstGeom>
          <a:noFill/>
          <a:ln w="25400" cap="flat" cmpd="sng">
            <a:solidFill>
              <a:srgbClr val="366092"/>
            </a:solidFill>
            <a:prstDash val="solid"/>
            <a:round/>
            <a:headEnd type="none" w="sm" len="sm"/>
            <a:tailEnd type="stealth" w="med" len="med"/>
          </a:ln>
        </p:spPr>
      </p:cxnSp>
      <p:cxnSp>
        <p:nvCxnSpPr>
          <p:cNvPr id="141" name="Shape 141"/>
          <p:cNvCxnSpPr>
            <a:cxnSpLocks/>
            <a:stCxn id="134" idx="2"/>
            <a:endCxn id="135" idx="0"/>
          </p:cNvCxnSpPr>
          <p:nvPr/>
        </p:nvCxnSpPr>
        <p:spPr>
          <a:xfrm flipH="1">
            <a:off x="936616" y="3275539"/>
            <a:ext cx="781315" cy="209271"/>
          </a:xfrm>
          <a:prstGeom prst="straightConnector1">
            <a:avLst/>
          </a:prstGeom>
          <a:noFill/>
          <a:ln w="25400" cap="flat" cmpd="sng">
            <a:solidFill>
              <a:srgbClr val="366092"/>
            </a:solidFill>
            <a:prstDash val="solid"/>
            <a:round/>
            <a:headEnd type="none" w="sm" len="sm"/>
            <a:tailEnd type="stealth" w="med" len="med"/>
          </a:ln>
        </p:spPr>
      </p:cxnSp>
      <p:cxnSp>
        <p:nvCxnSpPr>
          <p:cNvPr id="142" name="Shape 142"/>
          <p:cNvCxnSpPr>
            <a:stCxn id="133" idx="3"/>
          </p:cNvCxnSpPr>
          <p:nvPr/>
        </p:nvCxnSpPr>
        <p:spPr>
          <a:xfrm>
            <a:off x="3204381" y="1787897"/>
            <a:ext cx="503100" cy="0"/>
          </a:xfrm>
          <a:prstGeom prst="straightConnector1">
            <a:avLst/>
          </a:prstGeom>
          <a:noFill/>
          <a:ln w="25400" cap="flat" cmpd="sng">
            <a:solidFill>
              <a:srgbClr val="76923C"/>
            </a:solidFill>
            <a:prstDash val="solid"/>
            <a:round/>
            <a:headEnd type="none" w="sm" len="sm"/>
            <a:tailEnd type="stealth" w="med" len="med"/>
          </a:ln>
        </p:spPr>
      </p:cxnSp>
      <p:cxnSp>
        <p:nvCxnSpPr>
          <p:cNvPr id="143" name="Shape 143"/>
          <p:cNvCxnSpPr>
            <a:cxnSpLocks/>
            <a:stCxn id="144" idx="2"/>
            <a:endCxn id="139" idx="0"/>
          </p:cNvCxnSpPr>
          <p:nvPr/>
        </p:nvCxnSpPr>
        <p:spPr>
          <a:xfrm>
            <a:off x="5399594" y="5320313"/>
            <a:ext cx="5710" cy="124911"/>
          </a:xfrm>
          <a:prstGeom prst="straightConnector1">
            <a:avLst/>
          </a:prstGeom>
          <a:noFill/>
          <a:ln w="25400" cap="flat" cmpd="sng">
            <a:solidFill>
              <a:srgbClr val="974806"/>
            </a:solidFill>
            <a:prstDash val="solid"/>
            <a:round/>
            <a:headEnd type="none" w="sm" len="sm"/>
            <a:tailEnd type="stealth" w="med" len="med"/>
          </a:ln>
        </p:spPr>
      </p:cxnSp>
      <p:cxnSp>
        <p:nvCxnSpPr>
          <p:cNvPr id="145" name="Shape 145"/>
          <p:cNvCxnSpPr/>
          <p:nvPr/>
        </p:nvCxnSpPr>
        <p:spPr>
          <a:xfrm flipH="1">
            <a:off x="3010522" y="3134370"/>
            <a:ext cx="683242" cy="582662"/>
          </a:xfrm>
          <a:prstGeom prst="straightConnector1">
            <a:avLst/>
          </a:prstGeom>
          <a:noFill/>
          <a:ln w="25400" cap="flat" cmpd="sng">
            <a:solidFill>
              <a:srgbClr val="974806"/>
            </a:solidFill>
            <a:prstDash val="solid"/>
            <a:round/>
            <a:headEnd type="none" w="sm" len="sm"/>
            <a:tailEnd type="stealth" w="med" len="med"/>
          </a:ln>
        </p:spPr>
      </p:cxnSp>
      <p:cxnSp>
        <p:nvCxnSpPr>
          <p:cNvPr id="146" name="Shape 146"/>
          <p:cNvCxnSpPr/>
          <p:nvPr/>
        </p:nvCxnSpPr>
        <p:spPr>
          <a:xfrm>
            <a:off x="5380273" y="4344965"/>
            <a:ext cx="50061" cy="183260"/>
          </a:xfrm>
          <a:prstGeom prst="straightConnector1">
            <a:avLst/>
          </a:prstGeom>
          <a:noFill/>
          <a:ln w="25400" cap="flat" cmpd="sng">
            <a:solidFill>
              <a:srgbClr val="974806"/>
            </a:solidFill>
            <a:prstDash val="solid"/>
            <a:round/>
            <a:headEnd type="none" w="sm" len="sm"/>
            <a:tailEnd type="stealth" w="med" len="med"/>
          </a:ln>
        </p:spPr>
      </p:cxnSp>
      <p:cxnSp>
        <p:nvCxnSpPr>
          <p:cNvPr id="147" name="Shape 147"/>
          <p:cNvCxnSpPr/>
          <p:nvPr/>
        </p:nvCxnSpPr>
        <p:spPr>
          <a:xfrm flipH="1">
            <a:off x="3157188" y="2200367"/>
            <a:ext cx="549968" cy="355092"/>
          </a:xfrm>
          <a:prstGeom prst="straightConnector1">
            <a:avLst/>
          </a:prstGeom>
          <a:noFill/>
          <a:ln w="25400" cap="flat" cmpd="sng">
            <a:solidFill>
              <a:srgbClr val="974806"/>
            </a:solidFill>
            <a:prstDash val="solid"/>
            <a:round/>
            <a:headEnd type="none" w="sm" len="sm"/>
            <a:tailEnd type="stealth" w="med" len="med"/>
          </a:ln>
        </p:spPr>
      </p:cxnSp>
      <p:cxnSp>
        <p:nvCxnSpPr>
          <p:cNvPr id="148" name="Shape 148"/>
          <p:cNvCxnSpPr/>
          <p:nvPr/>
        </p:nvCxnSpPr>
        <p:spPr>
          <a:xfrm flipH="1">
            <a:off x="3010522" y="2262099"/>
            <a:ext cx="703587" cy="1614394"/>
          </a:xfrm>
          <a:prstGeom prst="straightConnector1">
            <a:avLst/>
          </a:prstGeom>
          <a:noFill/>
          <a:ln w="25400" cap="flat" cmpd="sng">
            <a:solidFill>
              <a:srgbClr val="974806"/>
            </a:solidFill>
            <a:prstDash val="solid"/>
            <a:round/>
            <a:headEnd type="none" w="sm" len="sm"/>
            <a:tailEnd type="stealth" w="med" len="med"/>
          </a:ln>
        </p:spPr>
      </p:cxnSp>
      <p:cxnSp>
        <p:nvCxnSpPr>
          <p:cNvPr id="149" name="Shape 149"/>
          <p:cNvCxnSpPr/>
          <p:nvPr/>
        </p:nvCxnSpPr>
        <p:spPr>
          <a:xfrm rot="10800000" flipH="1">
            <a:off x="3183809" y="2820941"/>
            <a:ext cx="471698" cy="100508"/>
          </a:xfrm>
          <a:prstGeom prst="straightConnector1">
            <a:avLst/>
          </a:prstGeom>
          <a:noFill/>
          <a:ln w="25400" cap="flat" cmpd="sng">
            <a:solidFill>
              <a:srgbClr val="76923C"/>
            </a:solidFill>
            <a:prstDash val="solid"/>
            <a:round/>
            <a:headEnd type="none" w="sm" len="sm"/>
            <a:tailEnd type="stealth" w="med" len="med"/>
          </a:ln>
        </p:spPr>
      </p:cxnSp>
      <p:cxnSp>
        <p:nvCxnSpPr>
          <p:cNvPr id="150" name="Shape 150"/>
          <p:cNvCxnSpPr>
            <a:cxnSpLocks/>
            <a:stCxn id="151" idx="3"/>
            <a:endCxn id="138" idx="1"/>
          </p:cNvCxnSpPr>
          <p:nvPr/>
        </p:nvCxnSpPr>
        <p:spPr>
          <a:xfrm flipV="1">
            <a:off x="3157188" y="3917631"/>
            <a:ext cx="498320" cy="145825"/>
          </a:xfrm>
          <a:prstGeom prst="straightConnector1">
            <a:avLst/>
          </a:prstGeom>
          <a:noFill/>
          <a:ln w="25400" cap="flat" cmpd="sng">
            <a:solidFill>
              <a:srgbClr val="76923C"/>
            </a:solidFill>
            <a:prstDash val="solid"/>
            <a:round/>
            <a:headEnd type="none" w="sm" len="sm"/>
            <a:tailEnd type="stealth" w="med" len="med"/>
          </a:ln>
        </p:spPr>
      </p:cxnSp>
      <p:sp>
        <p:nvSpPr>
          <p:cNvPr id="144" name="Shape 144"/>
          <p:cNvSpPr/>
          <p:nvPr/>
        </p:nvSpPr>
        <p:spPr>
          <a:xfrm>
            <a:off x="3667209" y="4528225"/>
            <a:ext cx="3464769" cy="792088"/>
          </a:xfrm>
          <a:prstGeom prst="rect">
            <a:avLst/>
          </a:prstGeom>
          <a:solidFill>
            <a:srgbClr val="FFC000"/>
          </a:solidFill>
          <a:ln w="2540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2200" dirty="0">
                <a:solidFill>
                  <a:schemeClr val="tx1"/>
                </a:solidFill>
                <a:latin typeface="Calibri"/>
                <a:ea typeface="Calibri"/>
                <a:cs typeface="Calibri"/>
                <a:sym typeface="Calibri"/>
              </a:rPr>
              <a:t>Effective teaching of Maths</a:t>
            </a:r>
            <a:endParaRPr dirty="0">
              <a:solidFill>
                <a:schemeClr val="tx1"/>
              </a:solidFill>
            </a:endParaRPr>
          </a:p>
        </p:txBody>
      </p:sp>
      <p:cxnSp>
        <p:nvCxnSpPr>
          <p:cNvPr id="152" name="Shape 152"/>
          <p:cNvCxnSpPr>
            <a:stCxn id="136" idx="3"/>
            <a:endCxn id="144" idx="3"/>
          </p:cNvCxnSpPr>
          <p:nvPr/>
        </p:nvCxnSpPr>
        <p:spPr>
          <a:xfrm flipH="1">
            <a:off x="7131880" y="1787897"/>
            <a:ext cx="69000" cy="3136500"/>
          </a:xfrm>
          <a:prstGeom prst="bentConnector3">
            <a:avLst>
              <a:gd name="adj1" fmla="val -331305"/>
            </a:avLst>
          </a:prstGeom>
          <a:noFill/>
          <a:ln w="25400" cap="flat" cmpd="sng">
            <a:solidFill>
              <a:srgbClr val="974806"/>
            </a:solidFill>
            <a:prstDash val="solid"/>
            <a:round/>
            <a:headEnd type="none" w="sm" len="sm"/>
            <a:tailEnd type="stealth" w="med" len="med"/>
          </a:ln>
        </p:spPr>
      </p:cxnSp>
      <p:sp>
        <p:nvSpPr>
          <p:cNvPr id="153" name="Shape 153"/>
          <p:cNvSpPr txBox="1"/>
          <p:nvPr/>
        </p:nvSpPr>
        <p:spPr>
          <a:xfrm rot="5400000">
            <a:off x="7700546" y="1408868"/>
            <a:ext cx="906251" cy="800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ZA" sz="2000" b="1" dirty="0">
                <a:solidFill>
                  <a:schemeClr val="dk1"/>
                </a:solidFill>
                <a:latin typeface="Calibri"/>
                <a:ea typeface="Calibri"/>
                <a:cs typeface="Calibri"/>
                <a:sym typeface="Calibri"/>
              </a:rPr>
              <a:t>Short-term</a:t>
            </a:r>
            <a:endParaRPr dirty="0"/>
          </a:p>
        </p:txBody>
      </p:sp>
      <p:sp>
        <p:nvSpPr>
          <p:cNvPr id="154" name="Shape 154"/>
          <p:cNvSpPr txBox="1"/>
          <p:nvPr/>
        </p:nvSpPr>
        <p:spPr>
          <a:xfrm rot="5400000">
            <a:off x="7473123" y="3201890"/>
            <a:ext cx="1361099" cy="8002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ZA" sz="2000" b="1" dirty="0">
                <a:solidFill>
                  <a:schemeClr val="dk1"/>
                </a:solidFill>
                <a:latin typeface="Calibri"/>
                <a:ea typeface="Calibri"/>
                <a:cs typeface="Calibri"/>
                <a:sym typeface="Calibri"/>
              </a:rPr>
              <a:t>Medium-term</a:t>
            </a:r>
            <a:endParaRPr dirty="0"/>
          </a:p>
        </p:txBody>
      </p:sp>
      <p:sp>
        <p:nvSpPr>
          <p:cNvPr id="156" name="Shape 156"/>
          <p:cNvSpPr txBox="1"/>
          <p:nvPr/>
        </p:nvSpPr>
        <p:spPr>
          <a:xfrm rot="5400000">
            <a:off x="7618475" y="5612070"/>
            <a:ext cx="1407105" cy="8002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ZA" sz="2000" b="1" dirty="0">
                <a:solidFill>
                  <a:schemeClr val="dk1"/>
                </a:solidFill>
                <a:latin typeface="Calibri"/>
                <a:ea typeface="Calibri"/>
                <a:cs typeface="Calibri"/>
                <a:sym typeface="Calibri"/>
              </a:rPr>
              <a:t>Long-term (impact)</a:t>
            </a:r>
            <a:endParaRPr dirty="0"/>
          </a:p>
        </p:txBody>
      </p:sp>
      <p:sp>
        <p:nvSpPr>
          <p:cNvPr id="157" name="Shape 157"/>
          <p:cNvSpPr txBox="1"/>
          <p:nvPr/>
        </p:nvSpPr>
        <p:spPr>
          <a:xfrm>
            <a:off x="252053" y="210634"/>
            <a:ext cx="8470084"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8784"/>
              </a:buClr>
              <a:buSzPts val="3400"/>
              <a:buFont typeface="Calibri"/>
              <a:buNone/>
            </a:pPr>
            <a:r>
              <a:rPr lang="en-ZA" sz="2800" b="1" i="1" u="none" dirty="0">
                <a:solidFill>
                  <a:srgbClr val="008784"/>
                </a:solidFill>
                <a:latin typeface="Calibri"/>
                <a:ea typeface="Calibri"/>
                <a:cs typeface="Calibri"/>
                <a:sym typeface="Calibri"/>
              </a:rPr>
              <a:t>10. Has the project achieved its intended outcomes?</a:t>
            </a:r>
            <a:endParaRPr sz="2800" i="1" dirty="0"/>
          </a:p>
        </p:txBody>
      </p:sp>
      <p:sp>
        <p:nvSpPr>
          <p:cNvPr id="151" name="Shape 151"/>
          <p:cNvSpPr/>
          <p:nvPr/>
        </p:nvSpPr>
        <p:spPr>
          <a:xfrm>
            <a:off x="1781445" y="3488857"/>
            <a:ext cx="1375743" cy="1149197"/>
          </a:xfrm>
          <a:prstGeom prst="rect">
            <a:avLst/>
          </a:prstGeom>
          <a:solidFill>
            <a:srgbClr val="FFC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600" dirty="0">
                <a:solidFill>
                  <a:schemeClr val="tx1"/>
                </a:solidFill>
                <a:latin typeface="Calibri"/>
                <a:ea typeface="Calibri"/>
                <a:cs typeface="Calibri"/>
                <a:sym typeface="Calibri"/>
              </a:rPr>
              <a:t>Support to Grade R teacher/ practitioners</a:t>
            </a:r>
            <a:endParaRPr sz="1600" dirty="0">
              <a:solidFill>
                <a:schemeClr val="tx1"/>
              </a:solidFill>
            </a:endParaRPr>
          </a:p>
        </p:txBody>
      </p:sp>
      <p:cxnSp>
        <p:nvCxnSpPr>
          <p:cNvPr id="158" name="Shape 158"/>
          <p:cNvCxnSpPr>
            <a:cxnSpLocks/>
            <a:endCxn id="151" idx="0"/>
          </p:cNvCxnSpPr>
          <p:nvPr/>
        </p:nvCxnSpPr>
        <p:spPr>
          <a:xfrm>
            <a:off x="1927983" y="3275558"/>
            <a:ext cx="541334" cy="213299"/>
          </a:xfrm>
          <a:prstGeom prst="straightConnector1">
            <a:avLst/>
          </a:prstGeom>
          <a:noFill/>
          <a:ln w="25400" cap="flat" cmpd="sng">
            <a:solidFill>
              <a:srgbClr val="366092"/>
            </a:solidFill>
            <a:prstDash val="solid"/>
            <a:round/>
            <a:headEnd type="none" w="sm" len="sm"/>
            <a:tailEnd type="stealth" w="med" len="med"/>
          </a:ln>
        </p:spPr>
      </p:cxnSp>
      <p:cxnSp>
        <p:nvCxnSpPr>
          <p:cNvPr id="159" name="Shape 159"/>
          <p:cNvCxnSpPr>
            <a:cxnSpLocks/>
            <a:stCxn id="135" idx="3"/>
          </p:cNvCxnSpPr>
          <p:nvPr/>
        </p:nvCxnSpPr>
        <p:spPr>
          <a:xfrm flipV="1">
            <a:off x="1627749" y="3814855"/>
            <a:ext cx="112050" cy="246578"/>
          </a:xfrm>
          <a:prstGeom prst="straightConnector1">
            <a:avLst/>
          </a:prstGeom>
          <a:noFill/>
          <a:ln w="25400" cap="flat" cmpd="sng">
            <a:solidFill>
              <a:srgbClr val="76923C"/>
            </a:solidFill>
            <a:prstDash val="solid"/>
            <a:round/>
            <a:headEnd type="none" w="sm" len="sm"/>
            <a:tailEnd type="stealth" w="med" len="med"/>
          </a:ln>
        </p:spPr>
      </p:cxnSp>
    </p:spTree>
    <p:extLst>
      <p:ext uri="{BB962C8B-B14F-4D97-AF65-F5344CB8AC3E}">
        <p14:creationId xmlns:p14="http://schemas.microsoft.com/office/powerpoint/2010/main" val="3760868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628680" y="428604"/>
            <a:ext cx="8229600" cy="553998"/>
          </a:xfrm>
          <a:prstGeom prst="rect">
            <a:avLst/>
          </a:prstGeom>
          <a:noFill/>
          <a:ln>
            <a:noFill/>
          </a:ln>
        </p:spPr>
        <p:txBody>
          <a:bodyPr spcFirstLastPara="1" wrap="square" lIns="91425" tIns="45700" rIns="91425" bIns="45700" anchor="t" anchorCtr="0">
            <a:noAutofit/>
          </a:bodyPr>
          <a:lstStyle/>
          <a:p>
            <a:r>
              <a:rPr lang="en-GB" dirty="0"/>
              <a:t>Recommendations for future roll-out (1)</a:t>
            </a:r>
            <a:endParaRPr lang="en-ZA" dirty="0"/>
          </a:p>
        </p:txBody>
      </p:sp>
      <p:sp>
        <p:nvSpPr>
          <p:cNvPr id="166" name="Shape 166"/>
          <p:cNvSpPr txBox="1">
            <a:spLocks noGrp="1"/>
          </p:cNvSpPr>
          <p:nvPr>
            <p:ph type="body" idx="1"/>
          </p:nvPr>
        </p:nvSpPr>
        <p:spPr>
          <a:xfrm>
            <a:off x="642910" y="982602"/>
            <a:ext cx="7786715" cy="4844761"/>
          </a:xfrm>
          <a:prstGeom prst="rect">
            <a:avLst/>
          </a:prstGeom>
          <a:noFill/>
          <a:ln>
            <a:noFill/>
          </a:ln>
        </p:spPr>
        <p:txBody>
          <a:bodyPr spcFirstLastPara="1" wrap="square" lIns="91425" tIns="45700" rIns="91425" bIns="45700" anchor="t" anchorCtr="0">
            <a:noAutofit/>
          </a:bodyPr>
          <a:lstStyle/>
          <a:p>
            <a:pPr marL="685800" indent="-457200" algn="just">
              <a:buFont typeface="+mj-lt"/>
              <a:buAutoNum type="arabicPeriod"/>
            </a:pPr>
            <a:r>
              <a:rPr lang="en-GB" dirty="0">
                <a:solidFill>
                  <a:schemeClr val="tx1"/>
                </a:solidFill>
              </a:rPr>
              <a:t>Complete an </a:t>
            </a:r>
            <a:r>
              <a:rPr lang="en-GB" b="1" dirty="0">
                <a:solidFill>
                  <a:schemeClr val="tx1"/>
                </a:solidFill>
              </a:rPr>
              <a:t>expert review </a:t>
            </a:r>
            <a:r>
              <a:rPr lang="en-GB" dirty="0">
                <a:solidFill>
                  <a:schemeClr val="tx1"/>
                </a:solidFill>
              </a:rPr>
              <a:t>of the R-Maths materials.</a:t>
            </a:r>
          </a:p>
          <a:p>
            <a:pPr marL="685800" indent="-457200" algn="just">
              <a:buFont typeface="+mj-lt"/>
              <a:buAutoNum type="arabicPeriod"/>
            </a:pPr>
            <a:r>
              <a:rPr lang="en-GB" b="1" dirty="0">
                <a:solidFill>
                  <a:schemeClr val="tx1"/>
                </a:solidFill>
              </a:rPr>
              <a:t>Translate</a:t>
            </a:r>
            <a:r>
              <a:rPr lang="en-GB" dirty="0">
                <a:solidFill>
                  <a:schemeClr val="tx1"/>
                </a:solidFill>
              </a:rPr>
              <a:t> the R-Maths materials into the eight official South African languages currently without R-Maths materials – possible adaptation to fit more closely the </a:t>
            </a:r>
            <a:r>
              <a:rPr lang="en-ZA" dirty="0">
                <a:solidFill>
                  <a:schemeClr val="tx1"/>
                </a:solidFill>
              </a:rPr>
              <a:t>local contexts.</a:t>
            </a:r>
          </a:p>
          <a:p>
            <a:pPr marL="685800" indent="-457200" algn="just">
              <a:buFont typeface="+mj-lt"/>
              <a:buAutoNum type="arabicPeriod"/>
            </a:pPr>
            <a:r>
              <a:rPr lang="en-ZA" dirty="0">
                <a:solidFill>
                  <a:schemeClr val="tx1"/>
                </a:solidFill>
              </a:rPr>
              <a:t>Establish a </a:t>
            </a:r>
            <a:r>
              <a:rPr lang="en-ZA" b="1" dirty="0">
                <a:solidFill>
                  <a:schemeClr val="tx1"/>
                </a:solidFill>
              </a:rPr>
              <a:t>Project Steering Committee </a:t>
            </a:r>
            <a:r>
              <a:rPr lang="en-ZA" dirty="0">
                <a:solidFill>
                  <a:schemeClr val="tx1"/>
                </a:solidFill>
              </a:rPr>
              <a:t>(PSC) during the planning stage of the project.</a:t>
            </a:r>
          </a:p>
          <a:p>
            <a:pPr marL="685800" indent="-457200" algn="just">
              <a:buFont typeface="+mj-lt"/>
              <a:buAutoNum type="arabicPeriod"/>
            </a:pPr>
            <a:r>
              <a:rPr lang="en-ZA" dirty="0">
                <a:solidFill>
                  <a:schemeClr val="tx1"/>
                </a:solidFill>
              </a:rPr>
              <a:t>Appoint a high-level official from the local PED as the</a:t>
            </a:r>
            <a:r>
              <a:rPr lang="en-ZA" b="1" dirty="0">
                <a:solidFill>
                  <a:schemeClr val="tx1"/>
                </a:solidFill>
              </a:rPr>
              <a:t> Chair of the PSC.</a:t>
            </a:r>
          </a:p>
          <a:p>
            <a:pPr marL="685800" indent="-457200" algn="just">
              <a:buFont typeface="+mj-lt"/>
              <a:buAutoNum type="arabicPeriod"/>
            </a:pPr>
            <a:r>
              <a:rPr lang="en-ZA" dirty="0">
                <a:solidFill>
                  <a:schemeClr val="tx1"/>
                </a:solidFill>
              </a:rPr>
              <a:t>Follow up all decisions made at PSC meetings, and hold members </a:t>
            </a:r>
            <a:r>
              <a:rPr lang="en-ZA" b="1" dirty="0">
                <a:solidFill>
                  <a:schemeClr val="tx1"/>
                </a:solidFill>
              </a:rPr>
              <a:t>accountable.</a:t>
            </a:r>
          </a:p>
          <a:p>
            <a:pPr marL="685800" indent="-457200" algn="just">
              <a:buFont typeface="+mj-lt"/>
              <a:buAutoNum type="arabicPeriod"/>
            </a:pPr>
            <a:r>
              <a:rPr lang="en-ZA" dirty="0">
                <a:solidFill>
                  <a:schemeClr val="tx1"/>
                </a:solidFill>
              </a:rPr>
              <a:t>Involve an expert </a:t>
            </a:r>
            <a:r>
              <a:rPr lang="en-ZA" b="1" dirty="0">
                <a:solidFill>
                  <a:schemeClr val="tx1"/>
                </a:solidFill>
              </a:rPr>
              <a:t>external support team </a:t>
            </a:r>
            <a:r>
              <a:rPr lang="en-ZA" dirty="0">
                <a:solidFill>
                  <a:schemeClr val="tx1"/>
                </a:solidFill>
              </a:rPr>
              <a:t>in the roll-out.</a:t>
            </a:r>
          </a:p>
          <a:p>
            <a:pPr marL="685800" indent="-457200" algn="just">
              <a:buFont typeface="+mj-lt"/>
              <a:buAutoNum type="arabicPeriod"/>
            </a:pPr>
            <a:r>
              <a:rPr lang="en-ZA" dirty="0">
                <a:solidFill>
                  <a:schemeClr val="tx1"/>
                </a:solidFill>
              </a:rPr>
              <a:t>Replicate the </a:t>
            </a:r>
            <a:r>
              <a:rPr lang="en-ZA" b="1" dirty="0">
                <a:solidFill>
                  <a:schemeClr val="tx1"/>
                </a:solidFill>
              </a:rPr>
              <a:t>dry runs</a:t>
            </a:r>
            <a:r>
              <a:rPr lang="en-ZA" dirty="0">
                <a:solidFill>
                  <a:schemeClr val="tx1"/>
                </a:solidFill>
              </a:rPr>
              <a:t>, BUT allow for genuine ‘dry runs’</a:t>
            </a:r>
          </a:p>
          <a:p>
            <a:pPr marL="685800" indent="-457200">
              <a:buFont typeface="+mj-lt"/>
              <a:buAutoNum type="arabicPeriod"/>
            </a:pPr>
            <a:endParaRPr lang="en-ZA" dirty="0">
              <a:solidFill>
                <a:schemeClr val="tx1"/>
              </a:solidFill>
            </a:endParaRPr>
          </a:p>
          <a:p>
            <a:pPr marL="685800" lvl="0" indent="-457200">
              <a:buFont typeface="+mj-lt"/>
              <a:buAutoNum type="arabicPeriod"/>
            </a:pPr>
            <a:endParaRPr sz="2200" b="0" i="0" u="none" strike="noStrike" cap="none" dirty="0">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6715140"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a:solidFill>
                  <a:srgbClr val="008784"/>
                </a:solidFill>
                <a:latin typeface="Calibri"/>
                <a:ea typeface="Calibri"/>
                <a:cs typeface="Calibri"/>
                <a:sym typeface="Calibri"/>
              </a:rPr>
              <a:t>43</a:t>
            </a:fld>
            <a:endParaRPr sz="1200">
              <a:solidFill>
                <a:srgbClr val="008784"/>
              </a:solidFill>
              <a:latin typeface="Calibri"/>
              <a:ea typeface="Calibri"/>
              <a:cs typeface="Calibri"/>
              <a:sym typeface="Calibri"/>
            </a:endParaRPr>
          </a:p>
        </p:txBody>
      </p:sp>
    </p:spTree>
    <p:extLst>
      <p:ext uri="{BB962C8B-B14F-4D97-AF65-F5344CB8AC3E}">
        <p14:creationId xmlns:p14="http://schemas.microsoft.com/office/powerpoint/2010/main" val="192995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628680" y="428604"/>
            <a:ext cx="8229600" cy="553998"/>
          </a:xfrm>
          <a:prstGeom prst="rect">
            <a:avLst/>
          </a:prstGeom>
          <a:noFill/>
          <a:ln>
            <a:noFill/>
          </a:ln>
        </p:spPr>
        <p:txBody>
          <a:bodyPr spcFirstLastPara="1" wrap="square" lIns="91425" tIns="45700" rIns="91425" bIns="45700" anchor="t" anchorCtr="0">
            <a:noAutofit/>
          </a:bodyPr>
          <a:lstStyle/>
          <a:p>
            <a:r>
              <a:rPr lang="en-GB" dirty="0"/>
              <a:t>Recommendations for future roll-out (2)</a:t>
            </a:r>
            <a:endParaRPr lang="en-ZA" dirty="0"/>
          </a:p>
        </p:txBody>
      </p:sp>
      <p:sp>
        <p:nvSpPr>
          <p:cNvPr id="166" name="Shape 166"/>
          <p:cNvSpPr txBox="1">
            <a:spLocks noGrp="1"/>
          </p:cNvSpPr>
          <p:nvPr>
            <p:ph type="body" idx="1"/>
          </p:nvPr>
        </p:nvSpPr>
        <p:spPr>
          <a:xfrm>
            <a:off x="642910" y="982602"/>
            <a:ext cx="7786715" cy="4844761"/>
          </a:xfrm>
          <a:prstGeom prst="rect">
            <a:avLst/>
          </a:prstGeom>
          <a:noFill/>
          <a:ln>
            <a:noFill/>
          </a:ln>
        </p:spPr>
        <p:txBody>
          <a:bodyPr spcFirstLastPara="1" wrap="square" lIns="91425" tIns="45700" rIns="91425" bIns="45700" anchor="t" anchorCtr="0">
            <a:noAutofit/>
          </a:bodyPr>
          <a:lstStyle/>
          <a:p>
            <a:pPr marL="685800" indent="-457200" algn="just">
              <a:buFont typeface="+mj-lt"/>
              <a:buAutoNum type="arabicPeriod" startAt="8"/>
            </a:pPr>
            <a:r>
              <a:rPr lang="en-ZA" dirty="0">
                <a:solidFill>
                  <a:schemeClr val="tx1"/>
                </a:solidFill>
              </a:rPr>
              <a:t>Replicate the </a:t>
            </a:r>
            <a:r>
              <a:rPr lang="en-ZA" b="1" dirty="0">
                <a:solidFill>
                  <a:schemeClr val="tx1"/>
                </a:solidFill>
              </a:rPr>
              <a:t>use of the FP Subject Advisors </a:t>
            </a:r>
            <a:r>
              <a:rPr lang="en-ZA" dirty="0">
                <a:solidFill>
                  <a:schemeClr val="tx1"/>
                </a:solidFill>
              </a:rPr>
              <a:t>in training the Grade R teacher/practitioners.</a:t>
            </a:r>
          </a:p>
          <a:p>
            <a:pPr marL="685800" indent="-457200" algn="just">
              <a:buFont typeface="+mj-lt"/>
              <a:buAutoNum type="arabicPeriod" startAt="8"/>
            </a:pPr>
            <a:r>
              <a:rPr lang="en-ZA" dirty="0">
                <a:solidFill>
                  <a:schemeClr val="tx1"/>
                </a:solidFill>
              </a:rPr>
              <a:t>Develop the </a:t>
            </a:r>
            <a:r>
              <a:rPr lang="en-ZA" b="1" dirty="0">
                <a:solidFill>
                  <a:schemeClr val="tx1"/>
                </a:solidFill>
              </a:rPr>
              <a:t>capacity</a:t>
            </a:r>
            <a:r>
              <a:rPr lang="en-ZA" dirty="0">
                <a:solidFill>
                  <a:schemeClr val="tx1"/>
                </a:solidFill>
              </a:rPr>
              <a:t> of the FP Subject Advisors before they train teachers/practitioners.</a:t>
            </a:r>
          </a:p>
          <a:p>
            <a:pPr marL="685800" indent="-457200" algn="just">
              <a:buFont typeface="+mj-lt"/>
              <a:buAutoNum type="arabicPeriod" startAt="8"/>
            </a:pPr>
            <a:r>
              <a:rPr lang="en-ZA" dirty="0">
                <a:solidFill>
                  <a:schemeClr val="tx1"/>
                </a:solidFill>
              </a:rPr>
              <a:t>Use only </a:t>
            </a:r>
            <a:r>
              <a:rPr lang="en-ZA" b="1" dirty="0">
                <a:solidFill>
                  <a:schemeClr val="tx1"/>
                </a:solidFill>
              </a:rPr>
              <a:t>Grade R Maths-competent </a:t>
            </a:r>
            <a:r>
              <a:rPr lang="en-ZA" dirty="0">
                <a:solidFill>
                  <a:schemeClr val="tx1"/>
                </a:solidFill>
              </a:rPr>
              <a:t>FP Subject Advisors as trainers.</a:t>
            </a:r>
          </a:p>
          <a:p>
            <a:pPr marL="685800" indent="-457200" algn="just">
              <a:buFont typeface="+mj-lt"/>
              <a:buAutoNum type="arabicPeriod" startAt="8"/>
            </a:pPr>
            <a:r>
              <a:rPr lang="en-ZA" dirty="0">
                <a:solidFill>
                  <a:schemeClr val="tx1"/>
                </a:solidFill>
              </a:rPr>
              <a:t>Replicate the FP Subject Advisors’ training and Grade R teacher/practitioners’ training in </a:t>
            </a:r>
            <a:r>
              <a:rPr lang="en-ZA" b="1" dirty="0">
                <a:solidFill>
                  <a:schemeClr val="tx1"/>
                </a:solidFill>
              </a:rPr>
              <a:t>quantity &amp; style</a:t>
            </a:r>
            <a:r>
              <a:rPr lang="en-ZA" dirty="0">
                <a:solidFill>
                  <a:schemeClr val="tx1"/>
                </a:solidFill>
              </a:rPr>
              <a:t>, BUT over a longer period and at smaller scale.</a:t>
            </a:r>
          </a:p>
          <a:p>
            <a:pPr marL="685800" indent="-457200" algn="just">
              <a:buFont typeface="+mj-lt"/>
              <a:buAutoNum type="arabicPeriod" startAt="8"/>
            </a:pPr>
            <a:r>
              <a:rPr lang="en-ZA" dirty="0">
                <a:solidFill>
                  <a:schemeClr val="tx1"/>
                </a:solidFill>
              </a:rPr>
              <a:t>Start with the </a:t>
            </a:r>
            <a:r>
              <a:rPr lang="en-ZA" b="1" dirty="0">
                <a:solidFill>
                  <a:schemeClr val="tx1"/>
                </a:solidFill>
              </a:rPr>
              <a:t>block training</a:t>
            </a:r>
            <a:r>
              <a:rPr lang="en-ZA" dirty="0">
                <a:solidFill>
                  <a:schemeClr val="tx1"/>
                </a:solidFill>
              </a:rPr>
              <a:t>.</a:t>
            </a:r>
          </a:p>
          <a:p>
            <a:pPr marL="685800" indent="-457200" algn="just">
              <a:buFont typeface="+mj-lt"/>
              <a:buAutoNum type="arabicPeriod" startAt="8"/>
            </a:pPr>
            <a:r>
              <a:rPr lang="en-ZA" dirty="0">
                <a:solidFill>
                  <a:schemeClr val="tx1"/>
                </a:solidFill>
              </a:rPr>
              <a:t>Enable </a:t>
            </a:r>
            <a:r>
              <a:rPr lang="en-ZA" b="1" dirty="0">
                <a:solidFill>
                  <a:schemeClr val="tx1"/>
                </a:solidFill>
              </a:rPr>
              <a:t>Lead Teachers </a:t>
            </a:r>
            <a:r>
              <a:rPr lang="en-ZA" dirty="0">
                <a:solidFill>
                  <a:schemeClr val="tx1"/>
                </a:solidFill>
              </a:rPr>
              <a:t>to play a large role – with appropriate additional training.</a:t>
            </a:r>
          </a:p>
          <a:p>
            <a:pPr marL="685800" indent="-457200" algn="just">
              <a:buFont typeface="+mj-lt"/>
              <a:buAutoNum type="arabicPeriod" startAt="8"/>
            </a:pPr>
            <a:endParaRPr lang="en-ZA" dirty="0">
              <a:solidFill>
                <a:schemeClr val="tx1"/>
              </a:solidFill>
            </a:endParaRPr>
          </a:p>
          <a:p>
            <a:pPr marL="685800" indent="-457200" algn="just">
              <a:buFont typeface="+mj-lt"/>
              <a:buAutoNum type="arabicPeriod" startAt="8"/>
            </a:pPr>
            <a:endParaRPr lang="en-ZA" dirty="0">
              <a:solidFill>
                <a:schemeClr val="tx1"/>
              </a:solidFill>
            </a:endParaRPr>
          </a:p>
          <a:p>
            <a:pPr marL="685800" lvl="0" indent="-457200">
              <a:buFont typeface="+mj-lt"/>
              <a:buAutoNum type="arabicPeriod" startAt="8"/>
            </a:pPr>
            <a:endParaRPr sz="2200" b="0" i="0" u="none" strike="noStrike" cap="none" dirty="0">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6715140"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a:solidFill>
                  <a:srgbClr val="008784"/>
                </a:solidFill>
                <a:latin typeface="Calibri"/>
                <a:ea typeface="Calibri"/>
                <a:cs typeface="Calibri"/>
                <a:sym typeface="Calibri"/>
              </a:rPr>
              <a:t>44</a:t>
            </a:fld>
            <a:endParaRPr sz="1200">
              <a:solidFill>
                <a:srgbClr val="008784"/>
              </a:solidFill>
              <a:latin typeface="Calibri"/>
              <a:ea typeface="Calibri"/>
              <a:cs typeface="Calibri"/>
              <a:sym typeface="Calibri"/>
            </a:endParaRPr>
          </a:p>
        </p:txBody>
      </p:sp>
    </p:spTree>
    <p:extLst>
      <p:ext uri="{BB962C8B-B14F-4D97-AF65-F5344CB8AC3E}">
        <p14:creationId xmlns:p14="http://schemas.microsoft.com/office/powerpoint/2010/main" val="100123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628680" y="428604"/>
            <a:ext cx="8229600" cy="553998"/>
          </a:xfrm>
          <a:prstGeom prst="rect">
            <a:avLst/>
          </a:prstGeom>
          <a:noFill/>
          <a:ln>
            <a:noFill/>
          </a:ln>
        </p:spPr>
        <p:txBody>
          <a:bodyPr spcFirstLastPara="1" wrap="square" lIns="91425" tIns="45700" rIns="91425" bIns="45700" anchor="t" anchorCtr="0">
            <a:noAutofit/>
          </a:bodyPr>
          <a:lstStyle/>
          <a:p>
            <a:r>
              <a:rPr lang="en-GB" dirty="0"/>
              <a:t>Recommendations for future roll-out (3)</a:t>
            </a:r>
            <a:endParaRPr lang="en-ZA" dirty="0"/>
          </a:p>
        </p:txBody>
      </p:sp>
      <p:sp>
        <p:nvSpPr>
          <p:cNvPr id="166" name="Shape 166"/>
          <p:cNvSpPr txBox="1">
            <a:spLocks noGrp="1"/>
          </p:cNvSpPr>
          <p:nvPr>
            <p:ph type="body" idx="1"/>
          </p:nvPr>
        </p:nvSpPr>
        <p:spPr>
          <a:xfrm>
            <a:off x="642910" y="982602"/>
            <a:ext cx="7786715" cy="4844761"/>
          </a:xfrm>
          <a:prstGeom prst="rect">
            <a:avLst/>
          </a:prstGeom>
          <a:noFill/>
          <a:ln>
            <a:noFill/>
          </a:ln>
        </p:spPr>
        <p:txBody>
          <a:bodyPr spcFirstLastPara="1" wrap="square" lIns="91425" tIns="45700" rIns="91425" bIns="45700" anchor="t" anchorCtr="0">
            <a:noAutofit/>
          </a:bodyPr>
          <a:lstStyle/>
          <a:p>
            <a:pPr marL="685800" indent="-457200" algn="just">
              <a:buFont typeface="+mj-lt"/>
              <a:buAutoNum type="arabicPeriod" startAt="14"/>
            </a:pPr>
            <a:r>
              <a:rPr lang="en-ZA" b="1" dirty="0">
                <a:solidFill>
                  <a:schemeClr val="tx1"/>
                </a:solidFill>
              </a:rPr>
              <a:t>Assess</a:t>
            </a:r>
            <a:r>
              <a:rPr lang="en-ZA" dirty="0">
                <a:solidFill>
                  <a:schemeClr val="tx1"/>
                </a:solidFill>
              </a:rPr>
              <a:t> the Grade R teacher/practitioners more comprehensively, post-training.</a:t>
            </a:r>
          </a:p>
          <a:p>
            <a:pPr marL="685800" indent="-457200" algn="just">
              <a:buFont typeface="+mj-lt"/>
              <a:buAutoNum type="arabicPeriod" startAt="14"/>
            </a:pPr>
            <a:r>
              <a:rPr lang="en-ZA" dirty="0">
                <a:solidFill>
                  <a:schemeClr val="tx1"/>
                </a:solidFill>
              </a:rPr>
              <a:t>Link the training to some formal, </a:t>
            </a:r>
            <a:r>
              <a:rPr lang="en-ZA" b="1" dirty="0">
                <a:solidFill>
                  <a:schemeClr val="tx1"/>
                </a:solidFill>
              </a:rPr>
              <a:t>accredited qualification.</a:t>
            </a:r>
          </a:p>
          <a:p>
            <a:pPr marL="685800" indent="-457200" algn="just">
              <a:buFont typeface="+mj-lt"/>
              <a:buAutoNum type="arabicPeriod" startAt="14"/>
            </a:pPr>
            <a:r>
              <a:rPr lang="en-ZA" b="1" dirty="0">
                <a:solidFill>
                  <a:schemeClr val="tx1"/>
                </a:solidFill>
              </a:rPr>
              <a:t>Support</a:t>
            </a:r>
            <a:r>
              <a:rPr lang="en-ZA" dirty="0">
                <a:solidFill>
                  <a:schemeClr val="tx1"/>
                </a:solidFill>
              </a:rPr>
              <a:t> the Grade R teacher/practitioners after training in implementing what they have learnt. </a:t>
            </a:r>
          </a:p>
          <a:p>
            <a:pPr marL="685800" indent="-457200" algn="just">
              <a:buFont typeface="+mj-lt"/>
              <a:buAutoNum type="arabicPeriod" startAt="14"/>
            </a:pPr>
            <a:r>
              <a:rPr lang="en-ZA" dirty="0">
                <a:solidFill>
                  <a:schemeClr val="tx1"/>
                </a:solidFill>
              </a:rPr>
              <a:t>Provide the same training to all</a:t>
            </a:r>
            <a:r>
              <a:rPr lang="en-ZA" b="1" dirty="0">
                <a:solidFill>
                  <a:schemeClr val="tx1"/>
                </a:solidFill>
              </a:rPr>
              <a:t> new staff: </a:t>
            </a:r>
            <a:r>
              <a:rPr lang="en-ZA" dirty="0">
                <a:solidFill>
                  <a:schemeClr val="tx1"/>
                </a:solidFill>
              </a:rPr>
              <a:t>FP Subject Advisors and Grade R teacher/practitioners.</a:t>
            </a:r>
          </a:p>
          <a:p>
            <a:pPr marL="685800" indent="-457200" algn="just">
              <a:buFont typeface="+mj-lt"/>
              <a:buAutoNum type="arabicPeriod" startAt="14"/>
            </a:pPr>
            <a:r>
              <a:rPr lang="en-ZA" dirty="0">
                <a:solidFill>
                  <a:schemeClr val="tx1"/>
                </a:solidFill>
              </a:rPr>
              <a:t>Ensure the R-Maths programme is the </a:t>
            </a:r>
            <a:r>
              <a:rPr lang="en-ZA" b="1" dirty="0">
                <a:solidFill>
                  <a:schemeClr val="tx1"/>
                </a:solidFill>
              </a:rPr>
              <a:t>sole PED intervention </a:t>
            </a:r>
            <a:r>
              <a:rPr lang="en-ZA" dirty="0">
                <a:solidFill>
                  <a:schemeClr val="tx1"/>
                </a:solidFill>
              </a:rPr>
              <a:t>in the FP during the period of implementation.</a:t>
            </a:r>
          </a:p>
          <a:p>
            <a:pPr marL="685800" indent="-457200" algn="just">
              <a:buFont typeface="+mj-lt"/>
              <a:buAutoNum type="arabicPeriod" startAt="14"/>
            </a:pPr>
            <a:r>
              <a:rPr lang="en-ZA" dirty="0">
                <a:solidFill>
                  <a:schemeClr val="tx1"/>
                </a:solidFill>
              </a:rPr>
              <a:t>Develop to </a:t>
            </a:r>
            <a:r>
              <a:rPr lang="en-ZA" b="1" dirty="0">
                <a:solidFill>
                  <a:schemeClr val="tx1"/>
                </a:solidFill>
              </a:rPr>
              <a:t>plan </a:t>
            </a:r>
            <a:r>
              <a:rPr lang="en-ZA" dirty="0">
                <a:solidFill>
                  <a:schemeClr val="tx1"/>
                </a:solidFill>
              </a:rPr>
              <a:t>to clarify how the learnings from the project are to be </a:t>
            </a:r>
            <a:r>
              <a:rPr lang="en-ZA" b="1" dirty="0">
                <a:solidFill>
                  <a:schemeClr val="tx1"/>
                </a:solidFill>
              </a:rPr>
              <a:t>consolidated and embedded </a:t>
            </a:r>
            <a:r>
              <a:rPr lang="en-ZA" dirty="0">
                <a:solidFill>
                  <a:schemeClr val="tx1"/>
                </a:solidFill>
              </a:rPr>
              <a:t>at all levels. </a:t>
            </a:r>
          </a:p>
          <a:p>
            <a:pPr marL="685800" indent="-457200" algn="just">
              <a:buFont typeface="+mj-lt"/>
              <a:buAutoNum type="arabicPeriod" startAt="14"/>
            </a:pPr>
            <a:r>
              <a:rPr lang="en-ZA" b="1" dirty="0">
                <a:solidFill>
                  <a:schemeClr val="tx1"/>
                </a:solidFill>
              </a:rPr>
              <a:t>Evaluate</a:t>
            </a:r>
            <a:r>
              <a:rPr lang="en-ZA" dirty="0">
                <a:solidFill>
                  <a:schemeClr val="tx1"/>
                </a:solidFill>
              </a:rPr>
              <a:t> future roll-outs, to add to the evidence base. </a:t>
            </a:r>
          </a:p>
          <a:p>
            <a:pPr marL="685800" indent="-457200" algn="just">
              <a:buFont typeface="+mj-lt"/>
              <a:buAutoNum type="arabicPeriod" startAt="14"/>
            </a:pPr>
            <a:endParaRPr lang="en-ZA" dirty="0">
              <a:solidFill>
                <a:schemeClr val="tx1"/>
              </a:solidFill>
            </a:endParaRPr>
          </a:p>
          <a:p>
            <a:pPr marL="685800" indent="-457200" algn="just">
              <a:buFont typeface="+mj-lt"/>
              <a:buAutoNum type="arabicPeriod" startAt="14"/>
            </a:pPr>
            <a:endParaRPr lang="en-ZA" dirty="0">
              <a:solidFill>
                <a:schemeClr val="tx1"/>
              </a:solidFill>
            </a:endParaRPr>
          </a:p>
          <a:p>
            <a:pPr marL="685800" lvl="0" indent="-457200">
              <a:buFont typeface="+mj-lt"/>
              <a:buAutoNum type="arabicPeriod" startAt="14"/>
            </a:pPr>
            <a:endParaRPr sz="2200" b="0" i="0" u="none" strike="noStrike" cap="none" dirty="0">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6715140"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a:solidFill>
                  <a:srgbClr val="008784"/>
                </a:solidFill>
                <a:latin typeface="Calibri"/>
                <a:ea typeface="Calibri"/>
                <a:cs typeface="Calibri"/>
                <a:sym typeface="Calibri"/>
              </a:rPr>
              <a:t>45</a:t>
            </a:fld>
            <a:endParaRPr sz="1200">
              <a:solidFill>
                <a:srgbClr val="008784"/>
              </a:solidFill>
              <a:latin typeface="Calibri"/>
              <a:ea typeface="Calibri"/>
              <a:cs typeface="Calibri"/>
              <a:sym typeface="Calibri"/>
            </a:endParaRPr>
          </a:p>
        </p:txBody>
      </p:sp>
    </p:spTree>
    <p:extLst>
      <p:ext uri="{BB962C8B-B14F-4D97-AF65-F5344CB8AC3E}">
        <p14:creationId xmlns:p14="http://schemas.microsoft.com/office/powerpoint/2010/main" val="189640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628680" y="428604"/>
            <a:ext cx="8229600" cy="553998"/>
          </a:xfrm>
          <a:prstGeom prst="rect">
            <a:avLst/>
          </a:prstGeom>
          <a:noFill/>
          <a:ln>
            <a:noFill/>
          </a:ln>
        </p:spPr>
        <p:txBody>
          <a:bodyPr spcFirstLastPara="1" wrap="square" lIns="91425" tIns="45700" rIns="91425" bIns="45700" anchor="t" anchorCtr="0">
            <a:noAutofit/>
          </a:bodyPr>
          <a:lstStyle/>
          <a:p>
            <a:r>
              <a:rPr lang="en-GB" dirty="0"/>
              <a:t>Recommendations for subsequent grp discussions</a:t>
            </a:r>
            <a:endParaRPr lang="en-ZA" dirty="0"/>
          </a:p>
        </p:txBody>
      </p:sp>
      <p:sp>
        <p:nvSpPr>
          <p:cNvPr id="167" name="Shape 167"/>
          <p:cNvSpPr txBox="1">
            <a:spLocks noGrp="1"/>
          </p:cNvSpPr>
          <p:nvPr>
            <p:ph type="sldNum" idx="12"/>
          </p:nvPr>
        </p:nvSpPr>
        <p:spPr>
          <a:xfrm>
            <a:off x="6715140"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a:solidFill>
                  <a:srgbClr val="008784"/>
                </a:solidFill>
                <a:latin typeface="Calibri"/>
                <a:ea typeface="Calibri"/>
                <a:cs typeface="Calibri"/>
                <a:sym typeface="Calibri"/>
              </a:rPr>
              <a:t>46</a:t>
            </a:fld>
            <a:endParaRPr sz="1200">
              <a:solidFill>
                <a:srgbClr val="008784"/>
              </a:solidFill>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id="{0CE887C8-8D7C-4E4D-A053-402A747C0F76}"/>
              </a:ext>
            </a:extLst>
          </p:cNvPr>
          <p:cNvGraphicFramePr>
            <a:graphicFrameLocks noGrp="1"/>
          </p:cNvGraphicFramePr>
          <p:nvPr>
            <p:extLst>
              <p:ext uri="{D42A27DB-BD31-4B8C-83A1-F6EECF244321}">
                <p14:modId xmlns:p14="http://schemas.microsoft.com/office/powerpoint/2010/main" val="3241193924"/>
              </p:ext>
            </p:extLst>
          </p:nvPr>
        </p:nvGraphicFramePr>
        <p:xfrm>
          <a:off x="214254" y="991312"/>
          <a:ext cx="8634486" cy="5106949"/>
        </p:xfrm>
        <a:graphic>
          <a:graphicData uri="http://schemas.openxmlformats.org/drawingml/2006/table">
            <a:tbl>
              <a:tblPr firstRow="1" bandRow="1">
                <a:tableStyleId>{0BCBE2E3-FCDD-4CDB-849E-0B17823C6698}</a:tableStyleId>
              </a:tblPr>
              <a:tblGrid>
                <a:gridCol w="4317243">
                  <a:extLst>
                    <a:ext uri="{9D8B030D-6E8A-4147-A177-3AD203B41FA5}">
                      <a16:colId xmlns:a16="http://schemas.microsoft.com/office/drawing/2014/main" val="388023349"/>
                    </a:ext>
                  </a:extLst>
                </a:gridCol>
                <a:gridCol w="4317243">
                  <a:extLst>
                    <a:ext uri="{9D8B030D-6E8A-4147-A177-3AD203B41FA5}">
                      <a16:colId xmlns:a16="http://schemas.microsoft.com/office/drawing/2014/main" val="3946112540"/>
                    </a:ext>
                  </a:extLst>
                </a:gridCol>
              </a:tblGrid>
              <a:tr h="2333269">
                <a:tc>
                  <a:txBody>
                    <a:bodyPr/>
                    <a:lstStyle/>
                    <a:p>
                      <a:r>
                        <a:rPr lang="en-ZA" sz="2200" dirty="0">
                          <a:solidFill>
                            <a:schemeClr val="tx1"/>
                          </a:solidFill>
                        </a:rPr>
                        <a:t>Policy</a:t>
                      </a:r>
                    </a:p>
                    <a:p>
                      <a:pPr marL="342900" indent="-342900">
                        <a:buFontTx/>
                        <a:buChar char="-"/>
                      </a:pPr>
                      <a:r>
                        <a:rPr lang="en-ZA" sz="2200" b="0" dirty="0">
                          <a:solidFill>
                            <a:schemeClr val="tx1"/>
                          </a:solidFill>
                        </a:rPr>
                        <a:t>Same training to all new FP Subject Advisors  and Grade R teacher/practitioners</a:t>
                      </a:r>
                    </a:p>
                    <a:p>
                      <a:pPr marL="342900" indent="-342900">
                        <a:buFontTx/>
                        <a:buChar char="-"/>
                      </a:pPr>
                      <a:r>
                        <a:rPr lang="en-ZA" sz="2200" b="0" dirty="0">
                          <a:solidFill>
                            <a:schemeClr val="tx1"/>
                          </a:solidFill>
                        </a:rPr>
                        <a:t>Make R-Maths the only intervention being implemented</a:t>
                      </a:r>
                    </a:p>
                    <a:p>
                      <a:pPr marL="342900" indent="-342900">
                        <a:buFontTx/>
                        <a:buChar char="-"/>
                      </a:pPr>
                      <a:r>
                        <a:rPr lang="en-ZA" sz="2200" b="0" i="0" u="none" strike="noStrike" cap="none" dirty="0">
                          <a:solidFill>
                            <a:schemeClr val="tx1"/>
                          </a:solidFill>
                          <a:latin typeface="Calibri"/>
                          <a:cs typeface="Calibri"/>
                          <a:sym typeface="Arial"/>
                        </a:rPr>
                        <a:t>Link the training to some formal, accredited qualification</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ZA" sz="2200" dirty="0">
                          <a:solidFill>
                            <a:schemeClr val="tx1"/>
                          </a:solidFill>
                        </a:rPr>
                        <a:t>Context</a:t>
                      </a:r>
                    </a:p>
                    <a:p>
                      <a:pPr marL="342900" indent="-342900">
                        <a:buFontTx/>
                        <a:buChar char="-"/>
                      </a:pPr>
                      <a:r>
                        <a:rPr lang="en-ZA" sz="2200" b="0" dirty="0">
                          <a:solidFill>
                            <a:schemeClr val="tx1"/>
                          </a:solidFill>
                        </a:rPr>
                        <a:t>Adapt the content focus for each province</a:t>
                      </a:r>
                    </a:p>
                    <a:p>
                      <a:pPr marL="0" indent="0">
                        <a:buFontTx/>
                        <a:buNone/>
                      </a:pPr>
                      <a:endParaRPr lang="en-ZA"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636151"/>
                  </a:ext>
                </a:extLst>
              </a:tr>
              <a:tr h="2333269">
                <a:tc>
                  <a:txBody>
                    <a:bodyPr/>
                    <a:lstStyle/>
                    <a:p>
                      <a:r>
                        <a:rPr lang="en-ZA" sz="2200" b="1" dirty="0">
                          <a:solidFill>
                            <a:schemeClr val="tx1"/>
                          </a:solidFill>
                        </a:rPr>
                        <a:t>Resources</a:t>
                      </a:r>
                    </a:p>
                    <a:p>
                      <a:pPr marL="342900" indent="-342900">
                        <a:buFontTx/>
                        <a:buChar char="-"/>
                      </a:pPr>
                      <a:r>
                        <a:rPr lang="en-ZA" sz="2200" b="0" dirty="0">
                          <a:solidFill>
                            <a:schemeClr val="tx1"/>
                          </a:solidFill>
                        </a:rPr>
                        <a:t>Expert review</a:t>
                      </a:r>
                    </a:p>
                    <a:p>
                      <a:pPr marL="342900" indent="-342900">
                        <a:buFontTx/>
                        <a:buChar char="-"/>
                      </a:pPr>
                      <a:r>
                        <a:rPr lang="en-ZA" sz="2200" b="0" dirty="0">
                          <a:solidFill>
                            <a:schemeClr val="tx1"/>
                          </a:solidFill>
                        </a:rPr>
                        <a:t>Translation to ‘missing’ languages</a:t>
                      </a:r>
                    </a:p>
                    <a:p>
                      <a:pPr marL="342900" indent="-342900">
                        <a:buFontTx/>
                        <a:buChar char="-"/>
                      </a:pPr>
                      <a:r>
                        <a:rPr lang="en-ZA" sz="2200" b="0" dirty="0">
                          <a:solidFill>
                            <a:schemeClr val="tx1"/>
                          </a:solidFill>
                        </a:rPr>
                        <a:t>Adaptation for context</a:t>
                      </a:r>
                    </a:p>
                    <a:p>
                      <a:pPr marL="342900" indent="-342900">
                        <a:buFontTx/>
                        <a:buChar char="-"/>
                      </a:pPr>
                      <a:r>
                        <a:rPr lang="en-ZA" sz="2200" b="0" dirty="0">
                          <a:solidFill>
                            <a:schemeClr val="tx1"/>
                          </a:solidFill>
                        </a:rPr>
                        <a:t>Use of WhatsApp groups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ZA" sz="2200" b="1" dirty="0">
                          <a:solidFill>
                            <a:schemeClr val="tx1"/>
                          </a:solidFill>
                        </a:rPr>
                        <a:t>Model</a:t>
                      </a:r>
                    </a:p>
                    <a:p>
                      <a:pPr marL="342900" indent="-342900">
                        <a:buFontTx/>
                        <a:buChar char="-"/>
                      </a:pPr>
                      <a:r>
                        <a:rPr lang="en-ZA" sz="2200" b="0" dirty="0">
                          <a:solidFill>
                            <a:schemeClr val="tx1"/>
                          </a:solidFill>
                        </a:rPr>
                        <a:t>All other recommendations!</a:t>
                      </a:r>
                    </a:p>
                    <a:p>
                      <a:pPr marL="0" indent="0">
                        <a:buFontTx/>
                        <a:buNone/>
                      </a:pPr>
                      <a:endParaRPr lang="en-ZA"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5635500"/>
                  </a:ext>
                </a:extLst>
              </a:tr>
            </a:tbl>
          </a:graphicData>
        </a:graphic>
      </p:graphicFrame>
    </p:spTree>
    <p:extLst>
      <p:ext uri="{BB962C8B-B14F-4D97-AF65-F5344CB8AC3E}">
        <p14:creationId xmlns:p14="http://schemas.microsoft.com/office/powerpoint/2010/main" val="3689523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sldNum" idx="12"/>
          </p:nvPr>
        </p:nvSpPr>
        <p:spPr>
          <a:xfrm>
            <a:off x="6786578"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b="0" i="0" u="none" strike="noStrike" cap="none">
                <a:solidFill>
                  <a:srgbClr val="008784"/>
                </a:solidFill>
                <a:latin typeface="Calibri"/>
                <a:ea typeface="Calibri"/>
                <a:cs typeface="Calibri"/>
                <a:sym typeface="Calibri"/>
              </a:rPr>
              <a:t>47</a:t>
            </a:fld>
            <a:endParaRPr sz="1200" b="0" i="0" u="none" strike="noStrike" cap="none">
              <a:solidFill>
                <a:srgbClr val="008784"/>
              </a:solidFill>
              <a:latin typeface="Calibri"/>
              <a:ea typeface="Calibri"/>
              <a:cs typeface="Calibri"/>
              <a:sym typeface="Calibri"/>
            </a:endParaRPr>
          </a:p>
        </p:txBody>
      </p:sp>
      <p:pic>
        <p:nvPicPr>
          <p:cNvPr id="387" name="Shape 387"/>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88" name="Shape 388"/>
          <p:cNvSpPr txBox="1"/>
          <p:nvPr/>
        </p:nvSpPr>
        <p:spPr>
          <a:xfrm>
            <a:off x="4716016" y="4725144"/>
            <a:ext cx="2736304"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ZA" sz="3600" b="1" i="0" u="none" strike="noStrike" cap="none">
                <a:solidFill>
                  <a:schemeClr val="dk1"/>
                </a:solidFill>
                <a:latin typeface="Calibri"/>
                <a:ea typeface="Calibri"/>
                <a:cs typeface="Calibri"/>
                <a:sym typeface="Calibri"/>
              </a:rPr>
              <a:t>THANK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628680" y="428604"/>
            <a:ext cx="8229600"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8784"/>
              </a:buClr>
              <a:buSzPts val="3000"/>
              <a:buFont typeface="Calibri"/>
              <a:buNone/>
            </a:pPr>
            <a:r>
              <a:rPr lang="en-ZA" sz="3000" b="1" i="0" u="none" strike="noStrike" cap="none" dirty="0">
                <a:solidFill>
                  <a:srgbClr val="008784"/>
                </a:solidFill>
                <a:latin typeface="Calibri"/>
                <a:ea typeface="Calibri"/>
                <a:cs typeface="Calibri"/>
                <a:sym typeface="Calibri"/>
              </a:rPr>
              <a:t>Evaluation questions</a:t>
            </a:r>
            <a:endParaRPr dirty="0"/>
          </a:p>
        </p:txBody>
      </p:sp>
      <p:sp>
        <p:nvSpPr>
          <p:cNvPr id="167" name="Shape 167"/>
          <p:cNvSpPr txBox="1">
            <a:spLocks noGrp="1"/>
          </p:cNvSpPr>
          <p:nvPr>
            <p:ph type="sldNum" idx="12"/>
          </p:nvPr>
        </p:nvSpPr>
        <p:spPr>
          <a:xfrm>
            <a:off x="6715140"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ZA" sz="1200" b="0" i="0" u="none" strike="noStrike" kern="0" cap="none" spc="0" normalizeH="0" baseline="0" noProof="0">
                <a:ln>
                  <a:noFill/>
                </a:ln>
                <a:solidFill>
                  <a:srgbClr val="008784"/>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0" cap="none" spc="0" normalizeH="0" baseline="0" noProof="0">
              <a:ln>
                <a:noFill/>
              </a:ln>
              <a:solidFill>
                <a:srgbClr val="008784"/>
              </a:solidFill>
              <a:effectLst/>
              <a:uLnTx/>
              <a:uFillTx/>
              <a:latin typeface="Calibri"/>
              <a:ea typeface="Calibri"/>
              <a:cs typeface="Calibri"/>
              <a:sym typeface="Calibri"/>
            </a:endParaRPr>
          </a:p>
        </p:txBody>
      </p:sp>
      <p:graphicFrame>
        <p:nvGraphicFramePr>
          <p:cNvPr id="4" name="Table 3"/>
          <p:cNvGraphicFramePr>
            <a:graphicFrameLocks noGrp="1"/>
          </p:cNvGraphicFramePr>
          <p:nvPr>
            <p:extLst/>
          </p:nvPr>
        </p:nvGraphicFramePr>
        <p:xfrm>
          <a:off x="710934" y="1046131"/>
          <a:ext cx="7990614" cy="4649284"/>
        </p:xfrm>
        <a:graphic>
          <a:graphicData uri="http://schemas.openxmlformats.org/drawingml/2006/table">
            <a:tbl>
              <a:tblPr firstRow="1" firstCol="1" bandRow="1"/>
              <a:tblGrid>
                <a:gridCol w="7990614">
                  <a:extLst>
                    <a:ext uri="{9D8B030D-6E8A-4147-A177-3AD203B41FA5}">
                      <a16:colId xmlns:a16="http://schemas.microsoft.com/office/drawing/2014/main" val="20000"/>
                    </a:ext>
                  </a:extLst>
                </a:gridCol>
              </a:tblGrid>
              <a:tr h="266475">
                <a:tc>
                  <a:txBody>
                    <a:bodyPr/>
                    <a:lstStyle/>
                    <a:p>
                      <a:pPr marL="228600">
                        <a:lnSpc>
                          <a:spcPct val="115000"/>
                        </a:lnSpc>
                      </a:pPr>
                      <a:r>
                        <a:rPr lang="en-ZA" sz="1400" b="1" dirty="0">
                          <a:solidFill>
                            <a:srgbClr val="FFFFFF"/>
                          </a:solidFill>
                          <a:effectLst/>
                          <a:latin typeface="Calibri"/>
                          <a:ea typeface="Calibri"/>
                          <a:cs typeface="Times New Roman"/>
                        </a:rPr>
                        <a:t>Product and process evaluation questions</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6363"/>
                    </a:solidFill>
                  </a:tcPr>
                </a:tc>
                <a:extLst>
                  <a:ext uri="{0D108BD9-81ED-4DB2-BD59-A6C34878D82A}">
                    <a16:rowId xmlns:a16="http://schemas.microsoft.com/office/drawing/2014/main" val="10000"/>
                  </a:ext>
                </a:extLst>
              </a:tr>
              <a:tr h="223150">
                <a:tc>
                  <a:txBody>
                    <a:bodyPr/>
                    <a:lstStyle/>
                    <a:p>
                      <a:pPr marL="0" marR="0" lvl="0" indent="0" algn="l">
                        <a:lnSpc>
                          <a:spcPct val="120000"/>
                        </a:lnSpc>
                        <a:spcBef>
                          <a:spcPts val="0"/>
                        </a:spcBef>
                        <a:spcAft>
                          <a:spcPts val="0"/>
                        </a:spcAft>
                        <a:buFont typeface="+mj-lt"/>
                        <a:buNone/>
                      </a:pPr>
                      <a:r>
                        <a:rPr lang="en-GB" sz="1400" dirty="0">
                          <a:solidFill>
                            <a:srgbClr val="262626"/>
                          </a:solidFill>
                          <a:effectLst/>
                          <a:latin typeface="Calibri"/>
                          <a:ea typeface="Calibri"/>
                          <a:cs typeface="Times New Roman"/>
                        </a:rPr>
                        <a:t>1. What does the R-Maths Project entail?</a:t>
                      </a:r>
                      <a:endParaRPr lang="en-US" sz="1400" dirty="0">
                        <a:solidFill>
                          <a:srgbClr val="262626"/>
                        </a:solidFill>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9450">
                <a:tc>
                  <a:txBody>
                    <a:bodyPr/>
                    <a:lstStyle/>
                    <a:p>
                      <a:pPr marL="0" marR="0" lvl="0" indent="0" algn="l">
                        <a:lnSpc>
                          <a:spcPct val="120000"/>
                        </a:lnSpc>
                        <a:spcBef>
                          <a:spcPts val="0"/>
                        </a:spcBef>
                        <a:spcAft>
                          <a:spcPts val="0"/>
                        </a:spcAft>
                        <a:buFont typeface="+mj-lt"/>
                        <a:buNone/>
                      </a:pPr>
                      <a:r>
                        <a:rPr lang="en-GB" sz="1400" dirty="0">
                          <a:solidFill>
                            <a:srgbClr val="262626"/>
                          </a:solidFill>
                          <a:effectLst/>
                          <a:latin typeface="Calibri"/>
                          <a:ea typeface="Calibri"/>
                          <a:cs typeface="Times New Roman"/>
                        </a:rPr>
                        <a:t>2. What is the context (e.g. rural/urban, socio-economic status of the school community, number of teachers and learners, background of Grade R </a:t>
                      </a:r>
                      <a:r>
                        <a:rPr lang="en-GB" sz="1400" dirty="0">
                          <a:solidFill>
                            <a:srgbClr val="262626"/>
                          </a:solidFill>
                          <a:effectLst/>
                          <a:latin typeface="Calibri"/>
                          <a:ea typeface="Calibri"/>
                          <a:cs typeface="Calibri"/>
                        </a:rPr>
                        <a:t>teacher/practitioners</a:t>
                      </a:r>
                      <a:r>
                        <a:rPr lang="en-GB" sz="1400" dirty="0">
                          <a:solidFill>
                            <a:srgbClr val="262626"/>
                          </a:solidFill>
                          <a:effectLst/>
                          <a:latin typeface="Calibri"/>
                          <a:ea typeface="Calibri"/>
                          <a:cs typeface="Times New Roman"/>
                        </a:rPr>
                        <a:t>, etc.) within which the implementation is taking place?</a:t>
                      </a:r>
                      <a:endParaRPr lang="en-US" sz="1400" dirty="0">
                        <a:solidFill>
                          <a:srgbClr val="262626"/>
                        </a:solidFill>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3150">
                <a:tc>
                  <a:txBody>
                    <a:bodyPr/>
                    <a:lstStyle/>
                    <a:p>
                      <a:pPr marL="0" marR="0" lvl="0" indent="0" algn="l">
                        <a:lnSpc>
                          <a:spcPct val="120000"/>
                        </a:lnSpc>
                        <a:spcBef>
                          <a:spcPts val="0"/>
                        </a:spcBef>
                        <a:spcAft>
                          <a:spcPts val="0"/>
                        </a:spcAft>
                        <a:buFont typeface="+mj-lt"/>
                        <a:buNone/>
                      </a:pPr>
                      <a:r>
                        <a:rPr lang="en-GB" sz="1400" dirty="0">
                          <a:solidFill>
                            <a:srgbClr val="262626"/>
                          </a:solidFill>
                          <a:effectLst/>
                          <a:latin typeface="Calibri"/>
                          <a:ea typeface="Calibri"/>
                          <a:cs typeface="Times New Roman"/>
                        </a:rPr>
                        <a:t>3. Is the project being implemented as planned: inputs, outputs and targets?</a:t>
                      </a:r>
                      <a:endParaRPr lang="en-US" sz="1400" dirty="0">
                        <a:solidFill>
                          <a:srgbClr val="262626"/>
                        </a:solidFill>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6300">
                <a:tc>
                  <a:txBody>
                    <a:bodyPr/>
                    <a:lstStyle/>
                    <a:p>
                      <a:pPr marL="0" marR="0" lvl="0" indent="0" algn="l">
                        <a:lnSpc>
                          <a:spcPct val="120000"/>
                        </a:lnSpc>
                        <a:spcBef>
                          <a:spcPts val="0"/>
                        </a:spcBef>
                        <a:spcAft>
                          <a:spcPts val="0"/>
                        </a:spcAft>
                        <a:buFont typeface="+mj-lt"/>
                        <a:buNone/>
                      </a:pPr>
                      <a:r>
                        <a:rPr lang="en-GB" sz="1400" dirty="0">
                          <a:solidFill>
                            <a:srgbClr val="262626"/>
                          </a:solidFill>
                          <a:effectLst/>
                          <a:latin typeface="Calibri"/>
                          <a:ea typeface="Calibri"/>
                          <a:cs typeface="Times New Roman"/>
                        </a:rPr>
                        <a:t>4. What is the nature and quality of the training, support and resources provided to FP Subject Advisors and </a:t>
                      </a:r>
                      <a:r>
                        <a:rPr lang="en-GB" sz="1400" dirty="0">
                          <a:solidFill>
                            <a:srgbClr val="262626"/>
                          </a:solidFill>
                          <a:effectLst/>
                          <a:latin typeface="Calibri"/>
                          <a:ea typeface="Calibri"/>
                          <a:cs typeface="Calibri"/>
                        </a:rPr>
                        <a:t>teacher/practitioners</a:t>
                      </a:r>
                      <a:r>
                        <a:rPr lang="en-GB" sz="1400" dirty="0">
                          <a:solidFill>
                            <a:srgbClr val="262626"/>
                          </a:solidFill>
                          <a:effectLst/>
                          <a:latin typeface="Calibri"/>
                          <a:ea typeface="Calibri"/>
                          <a:cs typeface="Times New Roman"/>
                        </a:rPr>
                        <a:t>? </a:t>
                      </a:r>
                      <a:endParaRPr lang="en-US" sz="1400" dirty="0">
                        <a:solidFill>
                          <a:srgbClr val="262626"/>
                        </a:solidFill>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3150">
                <a:tc>
                  <a:txBody>
                    <a:bodyPr/>
                    <a:lstStyle/>
                    <a:p>
                      <a:pPr marL="0" marR="0" lvl="0" indent="0" algn="l">
                        <a:lnSpc>
                          <a:spcPct val="120000"/>
                        </a:lnSpc>
                        <a:spcBef>
                          <a:spcPts val="0"/>
                        </a:spcBef>
                        <a:spcAft>
                          <a:spcPts val="0"/>
                        </a:spcAft>
                        <a:buFont typeface="+mj-lt"/>
                        <a:buNone/>
                      </a:pPr>
                      <a:r>
                        <a:rPr lang="en-GB" sz="1400" dirty="0">
                          <a:solidFill>
                            <a:srgbClr val="262626"/>
                          </a:solidFill>
                          <a:effectLst/>
                          <a:latin typeface="Calibri"/>
                          <a:ea typeface="Calibri"/>
                          <a:cs typeface="Times New Roman"/>
                        </a:rPr>
                        <a:t>5. What is the level of adoption by FP Subject Advisors and </a:t>
                      </a:r>
                      <a:r>
                        <a:rPr lang="en-GB" sz="1400" dirty="0">
                          <a:solidFill>
                            <a:srgbClr val="262626"/>
                          </a:solidFill>
                          <a:effectLst/>
                          <a:latin typeface="Calibri"/>
                          <a:ea typeface="Calibri"/>
                          <a:cs typeface="Calibri"/>
                        </a:rPr>
                        <a:t>teacher/practitioners</a:t>
                      </a:r>
                      <a:r>
                        <a:rPr lang="en-GB" sz="1400" dirty="0">
                          <a:solidFill>
                            <a:srgbClr val="262626"/>
                          </a:solidFill>
                          <a:effectLst/>
                          <a:latin typeface="Calibri"/>
                          <a:ea typeface="Calibri"/>
                          <a:cs typeface="Times New Roman"/>
                        </a:rPr>
                        <a:t>? </a:t>
                      </a:r>
                      <a:endParaRPr lang="en-US" sz="1400" dirty="0">
                        <a:solidFill>
                          <a:srgbClr val="262626"/>
                        </a:solidFill>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3150">
                <a:tc>
                  <a:txBody>
                    <a:bodyPr/>
                    <a:lstStyle/>
                    <a:p>
                      <a:pPr marL="0" marR="0" lvl="0" indent="0" algn="l">
                        <a:lnSpc>
                          <a:spcPct val="120000"/>
                        </a:lnSpc>
                        <a:spcBef>
                          <a:spcPts val="0"/>
                        </a:spcBef>
                        <a:spcAft>
                          <a:spcPts val="0"/>
                        </a:spcAft>
                        <a:buFont typeface="+mj-lt"/>
                        <a:buNone/>
                      </a:pPr>
                      <a:r>
                        <a:rPr lang="en-GB" sz="1400" dirty="0">
                          <a:solidFill>
                            <a:srgbClr val="262626"/>
                          </a:solidFill>
                          <a:effectLst/>
                          <a:latin typeface="Calibri"/>
                          <a:ea typeface="Calibri"/>
                          <a:cs typeface="Times New Roman"/>
                        </a:rPr>
                        <a:t>6. What are the challenges/barriers to implementation by districts and schools?</a:t>
                      </a:r>
                      <a:endParaRPr lang="en-US" sz="1400" dirty="0">
                        <a:solidFill>
                          <a:srgbClr val="262626"/>
                        </a:solidFill>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46300">
                <a:tc>
                  <a:txBody>
                    <a:bodyPr/>
                    <a:lstStyle/>
                    <a:p>
                      <a:pPr marL="0" marR="0" lvl="0" indent="0" algn="l">
                        <a:lnSpc>
                          <a:spcPct val="120000"/>
                        </a:lnSpc>
                        <a:spcBef>
                          <a:spcPts val="0"/>
                        </a:spcBef>
                        <a:spcAft>
                          <a:spcPts val="0"/>
                        </a:spcAft>
                        <a:buFont typeface="+mj-lt"/>
                        <a:buNone/>
                      </a:pPr>
                      <a:r>
                        <a:rPr lang="en-GB" sz="1400" dirty="0">
                          <a:solidFill>
                            <a:srgbClr val="262626"/>
                          </a:solidFill>
                          <a:effectLst/>
                          <a:latin typeface="Calibri"/>
                          <a:ea typeface="Calibri"/>
                          <a:cs typeface="Times New Roman"/>
                        </a:rPr>
                        <a:t>7. What are the successes and challenges of the partnership model through which this project is being implemented?</a:t>
                      </a:r>
                      <a:endParaRPr lang="en-US" sz="1400" dirty="0">
                        <a:solidFill>
                          <a:srgbClr val="262626"/>
                        </a:solidFill>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3150">
                <a:tc>
                  <a:txBody>
                    <a:bodyPr/>
                    <a:lstStyle/>
                    <a:p>
                      <a:pPr marL="0" marR="0" lvl="0" indent="0" algn="l">
                        <a:lnSpc>
                          <a:spcPct val="120000"/>
                        </a:lnSpc>
                        <a:spcBef>
                          <a:spcPts val="0"/>
                        </a:spcBef>
                        <a:spcAft>
                          <a:spcPts val="0"/>
                        </a:spcAft>
                        <a:buFont typeface="+mj-lt"/>
                        <a:buNone/>
                      </a:pPr>
                      <a:r>
                        <a:rPr lang="en-GB" sz="1400" dirty="0">
                          <a:solidFill>
                            <a:srgbClr val="262626"/>
                          </a:solidFill>
                          <a:effectLst/>
                          <a:latin typeface="Calibri"/>
                          <a:ea typeface="Calibri"/>
                          <a:cs typeface="Times New Roman"/>
                        </a:rPr>
                        <a:t>8. What are the key mechanisms of change in the case study contexts?</a:t>
                      </a:r>
                      <a:endParaRPr lang="en-US" sz="1400" dirty="0">
                        <a:solidFill>
                          <a:srgbClr val="262626"/>
                        </a:solidFill>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5237">
                <a:tc>
                  <a:txBody>
                    <a:bodyPr/>
                    <a:lstStyle/>
                    <a:p>
                      <a:pPr marL="228600">
                        <a:lnSpc>
                          <a:spcPct val="115000"/>
                        </a:lnSpc>
                      </a:pPr>
                      <a:r>
                        <a:rPr lang="en-ZA" sz="1400" b="1">
                          <a:solidFill>
                            <a:srgbClr val="FFFFFF"/>
                          </a:solidFill>
                          <a:effectLst/>
                          <a:latin typeface="Calibri"/>
                          <a:ea typeface="Calibri"/>
                          <a:cs typeface="Times New Roman"/>
                        </a:rPr>
                        <a:t>Outcome and impact evaluation questions </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6363"/>
                    </a:solidFill>
                  </a:tcPr>
                </a:tc>
                <a:extLst>
                  <a:ext uri="{0D108BD9-81ED-4DB2-BD59-A6C34878D82A}">
                    <a16:rowId xmlns:a16="http://schemas.microsoft.com/office/drawing/2014/main" val="10009"/>
                  </a:ext>
                </a:extLst>
              </a:tr>
              <a:tr h="446300">
                <a:tc>
                  <a:txBody>
                    <a:bodyPr/>
                    <a:lstStyle/>
                    <a:p>
                      <a:pPr marL="0" marR="0" lvl="0" indent="0" algn="l">
                        <a:lnSpc>
                          <a:spcPct val="120000"/>
                        </a:lnSpc>
                        <a:spcBef>
                          <a:spcPts val="0"/>
                        </a:spcBef>
                        <a:spcAft>
                          <a:spcPts val="0"/>
                        </a:spcAft>
                        <a:buFont typeface="+mj-lt"/>
                        <a:buNone/>
                      </a:pPr>
                      <a:r>
                        <a:rPr lang="en-GB" sz="1400" dirty="0">
                          <a:solidFill>
                            <a:srgbClr val="262626"/>
                          </a:solidFill>
                          <a:effectLst/>
                          <a:latin typeface="Calibri"/>
                          <a:ea typeface="Calibri"/>
                          <a:cs typeface="Times New Roman"/>
                        </a:rPr>
                        <a:t>9. What is the impact of the project on FP Subject Advisors, Grade R </a:t>
                      </a:r>
                      <a:r>
                        <a:rPr lang="en-GB" sz="1400" dirty="0">
                          <a:solidFill>
                            <a:srgbClr val="262626"/>
                          </a:solidFill>
                          <a:effectLst/>
                          <a:latin typeface="Calibri"/>
                          <a:ea typeface="Calibri"/>
                          <a:cs typeface="Calibri"/>
                        </a:rPr>
                        <a:t>teacher/practitioners</a:t>
                      </a:r>
                      <a:r>
                        <a:rPr lang="en-GB" sz="1400" dirty="0">
                          <a:solidFill>
                            <a:srgbClr val="262626"/>
                          </a:solidFill>
                          <a:effectLst/>
                          <a:latin typeface="Calibri"/>
                          <a:ea typeface="Calibri"/>
                          <a:cs typeface="Times New Roman"/>
                        </a:rPr>
                        <a:t> and Grade R </a:t>
                      </a:r>
                      <a:r>
                        <a:rPr lang="en-GB" sz="1400" dirty="0">
                          <a:solidFill>
                            <a:srgbClr val="262626"/>
                          </a:solidFill>
                          <a:effectLst/>
                          <a:latin typeface="Calibri"/>
                          <a:ea typeface="Calibri"/>
                          <a:cs typeface="Calibri"/>
                        </a:rPr>
                        <a:t>teacher/practitioners</a:t>
                      </a:r>
                      <a:r>
                        <a:rPr lang="en-GB" sz="1400" dirty="0">
                          <a:solidFill>
                            <a:srgbClr val="262626"/>
                          </a:solidFill>
                          <a:effectLst/>
                          <a:latin typeface="Calibri"/>
                          <a:ea typeface="Calibri"/>
                          <a:cs typeface="Times New Roman"/>
                        </a:rPr>
                        <a:t>’ teaching practice?</a:t>
                      </a:r>
                      <a:endParaRPr lang="en-US" sz="1400" dirty="0">
                        <a:solidFill>
                          <a:srgbClr val="262626"/>
                        </a:solidFill>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3150">
                <a:tc>
                  <a:txBody>
                    <a:bodyPr/>
                    <a:lstStyle/>
                    <a:p>
                      <a:pPr marL="0" marR="0" lvl="0" indent="0" algn="l">
                        <a:lnSpc>
                          <a:spcPct val="120000"/>
                        </a:lnSpc>
                        <a:spcBef>
                          <a:spcPts val="0"/>
                        </a:spcBef>
                        <a:spcAft>
                          <a:spcPts val="0"/>
                        </a:spcAft>
                        <a:buFont typeface="+mj-lt"/>
                        <a:buNone/>
                      </a:pPr>
                      <a:r>
                        <a:rPr lang="en-GB" sz="1400" dirty="0">
                          <a:solidFill>
                            <a:srgbClr val="262626"/>
                          </a:solidFill>
                          <a:effectLst/>
                          <a:latin typeface="Calibri"/>
                          <a:ea typeface="Calibri"/>
                          <a:cs typeface="Times New Roman"/>
                        </a:rPr>
                        <a:t>10. Does the R-Maths Project have an impact on Grade R learners’ Mathematical knowledge and skills?</a:t>
                      </a:r>
                      <a:endParaRPr lang="en-US" sz="1400" dirty="0">
                        <a:solidFill>
                          <a:srgbClr val="262626"/>
                        </a:solidFill>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3150">
                <a:tc>
                  <a:txBody>
                    <a:bodyPr/>
                    <a:lstStyle/>
                    <a:p>
                      <a:pPr marL="0" marR="0" lvl="0" indent="0" algn="l">
                        <a:lnSpc>
                          <a:spcPct val="120000"/>
                        </a:lnSpc>
                        <a:spcBef>
                          <a:spcPts val="0"/>
                        </a:spcBef>
                        <a:spcAft>
                          <a:spcPts val="0"/>
                        </a:spcAft>
                        <a:buFont typeface="+mj-lt"/>
                        <a:buNone/>
                      </a:pPr>
                      <a:r>
                        <a:rPr lang="en-GB" sz="1400" dirty="0">
                          <a:solidFill>
                            <a:srgbClr val="262626"/>
                          </a:solidFill>
                          <a:effectLst/>
                          <a:latin typeface="Calibri"/>
                          <a:ea typeface="Calibri"/>
                          <a:cs typeface="Times New Roman"/>
                        </a:rPr>
                        <a:t>11. What are the successes of and barriers to scalability and </a:t>
                      </a:r>
                      <a:r>
                        <a:rPr lang="en-GB" sz="1400" dirty="0" err="1">
                          <a:solidFill>
                            <a:srgbClr val="262626"/>
                          </a:solidFill>
                          <a:effectLst/>
                          <a:latin typeface="Calibri"/>
                          <a:ea typeface="Calibri"/>
                          <a:cs typeface="Times New Roman"/>
                        </a:rPr>
                        <a:t>embeddedness</a:t>
                      </a:r>
                      <a:r>
                        <a:rPr lang="en-GB" sz="1400" dirty="0">
                          <a:solidFill>
                            <a:srgbClr val="262626"/>
                          </a:solidFill>
                          <a:effectLst/>
                          <a:latin typeface="Calibri"/>
                          <a:ea typeface="Calibri"/>
                          <a:cs typeface="Times New Roman"/>
                        </a:rPr>
                        <a:t> into the WCED?</a:t>
                      </a:r>
                      <a:endParaRPr lang="en-US" sz="1400" dirty="0">
                        <a:solidFill>
                          <a:srgbClr val="262626"/>
                        </a:solidFill>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3150">
                <a:tc>
                  <a:txBody>
                    <a:bodyPr/>
                    <a:lstStyle/>
                    <a:p>
                      <a:pPr marL="0" marR="0" lvl="0" indent="0" algn="l">
                        <a:lnSpc>
                          <a:spcPct val="120000"/>
                        </a:lnSpc>
                        <a:spcBef>
                          <a:spcPts val="0"/>
                        </a:spcBef>
                        <a:spcAft>
                          <a:spcPts val="0"/>
                        </a:spcAft>
                        <a:buFont typeface="+mj-lt"/>
                        <a:buNone/>
                      </a:pPr>
                      <a:r>
                        <a:rPr lang="en-GB" sz="1400" dirty="0">
                          <a:solidFill>
                            <a:srgbClr val="262626"/>
                          </a:solidFill>
                          <a:effectLst/>
                          <a:latin typeface="Calibri"/>
                          <a:ea typeface="Calibri"/>
                          <a:cs typeface="Times New Roman"/>
                        </a:rPr>
                        <a:t>12. Has the project met its intended outcomes outlined in the theory of change and logic model?</a:t>
                      </a:r>
                      <a:endParaRPr lang="en-US" sz="1400" dirty="0">
                        <a:solidFill>
                          <a:srgbClr val="262626"/>
                        </a:solidFill>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805625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01F7F-A505-47CB-B7D9-8856588FB346}"/>
              </a:ext>
            </a:extLst>
          </p:cNvPr>
          <p:cNvSpPr>
            <a:spLocks noGrp="1"/>
          </p:cNvSpPr>
          <p:nvPr>
            <p:ph type="title"/>
          </p:nvPr>
        </p:nvSpPr>
        <p:spPr/>
        <p:txBody>
          <a:bodyPr/>
          <a:lstStyle/>
          <a:p>
            <a:r>
              <a:rPr lang="en-ZA" dirty="0"/>
              <a:t>Data collection methods and sources</a:t>
            </a:r>
          </a:p>
        </p:txBody>
      </p:sp>
      <p:sp>
        <p:nvSpPr>
          <p:cNvPr id="4" name="Slide Number Placeholder 3">
            <a:extLst>
              <a:ext uri="{FF2B5EF4-FFF2-40B4-BE49-F238E27FC236}">
                <a16:creationId xmlns:a16="http://schemas.microsoft.com/office/drawing/2014/main" id="{85D9DE35-43F4-4E31-A1C9-AA6A3938434E}"/>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ZA"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ZA"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9" name="Table 8">
            <a:extLst>
              <a:ext uri="{FF2B5EF4-FFF2-40B4-BE49-F238E27FC236}">
                <a16:creationId xmlns:a16="http://schemas.microsoft.com/office/drawing/2014/main" id="{6D15E1D1-CB85-4B5E-8C8A-5400C4C969F3}"/>
              </a:ext>
            </a:extLst>
          </p:cNvPr>
          <p:cNvGraphicFramePr>
            <a:graphicFrameLocks noGrp="1"/>
          </p:cNvGraphicFramePr>
          <p:nvPr>
            <p:extLst/>
          </p:nvPr>
        </p:nvGraphicFramePr>
        <p:xfrm>
          <a:off x="206478" y="982603"/>
          <a:ext cx="8421329" cy="5536182"/>
        </p:xfrm>
        <a:graphic>
          <a:graphicData uri="http://schemas.openxmlformats.org/drawingml/2006/table">
            <a:tbl>
              <a:tblPr firstRow="1" firstCol="1" bandRow="1">
                <a:tableStyleId>{5C22544A-7EE6-4342-B048-85BDC9FD1C3A}</a:tableStyleId>
              </a:tblPr>
              <a:tblGrid>
                <a:gridCol w="3100683">
                  <a:extLst>
                    <a:ext uri="{9D8B030D-6E8A-4147-A177-3AD203B41FA5}">
                      <a16:colId xmlns:a16="http://schemas.microsoft.com/office/drawing/2014/main" val="4191367536"/>
                    </a:ext>
                  </a:extLst>
                </a:gridCol>
                <a:gridCol w="1356004">
                  <a:extLst>
                    <a:ext uri="{9D8B030D-6E8A-4147-A177-3AD203B41FA5}">
                      <a16:colId xmlns:a16="http://schemas.microsoft.com/office/drawing/2014/main" val="2373001081"/>
                    </a:ext>
                  </a:extLst>
                </a:gridCol>
                <a:gridCol w="1077042">
                  <a:extLst>
                    <a:ext uri="{9D8B030D-6E8A-4147-A177-3AD203B41FA5}">
                      <a16:colId xmlns:a16="http://schemas.microsoft.com/office/drawing/2014/main" val="296632717"/>
                    </a:ext>
                  </a:extLst>
                </a:gridCol>
                <a:gridCol w="1063372">
                  <a:extLst>
                    <a:ext uri="{9D8B030D-6E8A-4147-A177-3AD203B41FA5}">
                      <a16:colId xmlns:a16="http://schemas.microsoft.com/office/drawing/2014/main" val="20003"/>
                    </a:ext>
                  </a:extLst>
                </a:gridCol>
                <a:gridCol w="912114">
                  <a:extLst>
                    <a:ext uri="{9D8B030D-6E8A-4147-A177-3AD203B41FA5}">
                      <a16:colId xmlns:a16="http://schemas.microsoft.com/office/drawing/2014/main" val="3024977868"/>
                    </a:ext>
                  </a:extLst>
                </a:gridCol>
                <a:gridCol w="912114">
                  <a:extLst>
                    <a:ext uri="{9D8B030D-6E8A-4147-A177-3AD203B41FA5}">
                      <a16:colId xmlns:a16="http://schemas.microsoft.com/office/drawing/2014/main" val="3449585818"/>
                    </a:ext>
                  </a:extLst>
                </a:gridCol>
              </a:tblGrid>
              <a:tr h="389468">
                <a:tc rowSpan="2">
                  <a:txBody>
                    <a:bodyPr/>
                    <a:lstStyle/>
                    <a:p>
                      <a:pPr algn="ctr">
                        <a:lnSpc>
                          <a:spcPct val="150000"/>
                        </a:lnSpc>
                        <a:spcAft>
                          <a:spcPts val="0"/>
                        </a:spcAft>
                      </a:pPr>
                      <a:r>
                        <a:rPr lang="en-ZA" sz="2400" dirty="0">
                          <a:effectLst/>
                          <a:latin typeface="Calibri" panose="020F0502020204030204" pitchFamily="34" charset="0"/>
                          <a:ea typeface="Times New Roman" panose="02020603050405020304" pitchFamily="18" charset="0"/>
                          <a:cs typeface="Times New Roman" panose="02020603050405020304" pitchFamily="18" charset="0"/>
                        </a:rPr>
                        <a:t>Activities</a:t>
                      </a:r>
                    </a:p>
                  </a:txBody>
                  <a:tcPr marL="68580" marR="68580" marT="0" marB="0" anchor="ctr"/>
                </a:tc>
                <a:tc gridSpan="5">
                  <a:txBody>
                    <a:bodyPr/>
                    <a:lstStyle/>
                    <a:p>
                      <a:pPr algn="ctr">
                        <a:lnSpc>
                          <a:spcPct val="150000"/>
                        </a:lnSpc>
                        <a:spcAft>
                          <a:spcPts val="0"/>
                        </a:spcAft>
                      </a:pPr>
                      <a:r>
                        <a:rPr lang="en-ZA" sz="1600" dirty="0">
                          <a:effectLst/>
                          <a:latin typeface="Calibri" panose="020F0502020204030204" pitchFamily="34" charset="0"/>
                          <a:cs typeface="Calibri" panose="020F0502020204030204" pitchFamily="34" charset="0"/>
                        </a:rPr>
                        <a:t>Level</a:t>
                      </a: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953825650"/>
                  </a:ext>
                </a:extLst>
              </a:tr>
              <a:tr h="1134213">
                <a:tc vMerge="1">
                  <a:txBody>
                    <a:bodyPr/>
                    <a:lstStyle/>
                    <a:p>
                      <a:endParaRPr lang="en-ZA"/>
                    </a:p>
                  </a:txBody>
                  <a:tcPr/>
                </a:tc>
                <a:tc>
                  <a:txBody>
                    <a:bodyPr/>
                    <a:lstStyle/>
                    <a:p>
                      <a:pPr algn="ctr">
                        <a:lnSpc>
                          <a:spcPct val="150000"/>
                        </a:lnSpc>
                        <a:spcAft>
                          <a:spcPts val="0"/>
                        </a:spcAft>
                      </a:pPr>
                      <a:r>
                        <a:rPr lang="en-ZA" sz="1600" dirty="0">
                          <a:solidFill>
                            <a:schemeClr val="bg1"/>
                          </a:solidFill>
                          <a:effectLst/>
                          <a:latin typeface="Calibri" panose="020F0502020204030204" pitchFamily="34" charset="0"/>
                          <a:cs typeface="Calibri" panose="020F0502020204030204" pitchFamily="34" charset="0"/>
                        </a:rPr>
                        <a:t>Project/ province</a:t>
                      </a:r>
                      <a:endParaRPr lang="en-ZA"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0070C0"/>
                    </a:solidFill>
                  </a:tcPr>
                </a:tc>
                <a:tc>
                  <a:txBody>
                    <a:bodyPr/>
                    <a:lstStyle/>
                    <a:p>
                      <a:pPr algn="ctr">
                        <a:lnSpc>
                          <a:spcPct val="150000"/>
                        </a:lnSpc>
                        <a:spcAft>
                          <a:spcPts val="0"/>
                        </a:spcAft>
                      </a:pPr>
                      <a:r>
                        <a:rPr lang="en-ZA" sz="1600" dirty="0">
                          <a:solidFill>
                            <a:schemeClr val="bg1"/>
                          </a:solidFill>
                          <a:effectLst/>
                          <a:latin typeface="Calibri" panose="020F0502020204030204" pitchFamily="34" charset="0"/>
                          <a:cs typeface="Calibri" panose="020F0502020204030204" pitchFamily="34" charset="0"/>
                        </a:rPr>
                        <a:t>District/ Subject Advisor</a:t>
                      </a:r>
                      <a:endParaRPr lang="en-ZA"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0070C0"/>
                    </a:solidFill>
                  </a:tcPr>
                </a:tc>
                <a:tc>
                  <a:txBody>
                    <a:bodyPr/>
                    <a:lstStyle/>
                    <a:p>
                      <a:pPr algn="ctr">
                        <a:lnSpc>
                          <a:spcPct val="150000"/>
                        </a:lnSpc>
                        <a:spcAft>
                          <a:spcPts val="0"/>
                        </a:spcAft>
                      </a:pPr>
                      <a:r>
                        <a:rPr lang="en-ZA" sz="16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HoD</a:t>
                      </a:r>
                      <a:endParaRPr lang="en-ZA"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0070C0"/>
                    </a:solidFill>
                  </a:tcPr>
                </a:tc>
                <a:tc>
                  <a:txBody>
                    <a:bodyPr/>
                    <a:lstStyle/>
                    <a:p>
                      <a:pPr algn="ctr">
                        <a:lnSpc>
                          <a:spcPct val="150000"/>
                        </a:lnSpc>
                        <a:spcAft>
                          <a:spcPts val="0"/>
                        </a:spcAft>
                      </a:pPr>
                      <a:r>
                        <a:rPr lang="en-ZA" sz="1600" dirty="0">
                          <a:solidFill>
                            <a:schemeClr val="bg1"/>
                          </a:solidFill>
                          <a:effectLst/>
                          <a:latin typeface="Calibri" panose="020F0502020204030204" pitchFamily="34" charset="0"/>
                          <a:cs typeface="Calibri" panose="020F0502020204030204" pitchFamily="34" charset="0"/>
                        </a:rPr>
                        <a:t>Teacher</a:t>
                      </a:r>
                      <a:endParaRPr lang="en-ZA"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0070C0"/>
                    </a:solidFill>
                  </a:tcPr>
                </a:tc>
                <a:tc>
                  <a:txBody>
                    <a:bodyPr/>
                    <a:lstStyle/>
                    <a:p>
                      <a:pPr algn="ctr">
                        <a:lnSpc>
                          <a:spcPct val="150000"/>
                        </a:lnSpc>
                        <a:spcAft>
                          <a:spcPts val="0"/>
                        </a:spcAft>
                      </a:pPr>
                      <a:r>
                        <a:rPr lang="en-ZA" sz="1600" dirty="0">
                          <a:solidFill>
                            <a:schemeClr val="bg1"/>
                          </a:solidFill>
                          <a:effectLst/>
                          <a:latin typeface="Calibri" panose="020F0502020204030204" pitchFamily="34" charset="0"/>
                          <a:cs typeface="Calibri" panose="020F0502020204030204" pitchFamily="34" charset="0"/>
                        </a:rPr>
                        <a:t>Learner</a:t>
                      </a:r>
                      <a:endParaRPr lang="en-ZA"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3151138688"/>
                  </a:ext>
                </a:extLst>
              </a:tr>
              <a:tr h="389468">
                <a:tc>
                  <a:txBody>
                    <a:bodyPr/>
                    <a:lstStyle/>
                    <a:p>
                      <a:pPr algn="just">
                        <a:lnSpc>
                          <a:spcPct val="150000"/>
                        </a:lnSpc>
                        <a:spcAft>
                          <a:spcPts val="0"/>
                        </a:spcAft>
                      </a:pPr>
                      <a:r>
                        <a:rPr lang="en-ZA" sz="1600" dirty="0">
                          <a:effectLst/>
                          <a:latin typeface="Calibri" panose="020F0502020204030204" pitchFamily="34" charset="0"/>
                          <a:cs typeface="Calibri" panose="020F0502020204030204" pitchFamily="34" charset="0"/>
                        </a:rPr>
                        <a:t>Key stakeholder interviews </a:t>
                      </a: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50000"/>
                        </a:lnSpc>
                        <a:spcAft>
                          <a:spcPts val="0"/>
                        </a:spcAft>
                      </a:pPr>
                      <a:r>
                        <a:rPr lang="en-ZA" sz="1400" b="1">
                          <a:effectLst/>
                        </a:rPr>
                        <a:t>x</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b="1" dirty="0">
                          <a:effectLst/>
                        </a:rPr>
                        <a:t> x</a:t>
                      </a:r>
                      <a:endParaRPr lang="en-ZA"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endParaRPr lang="en-ZA"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b="1">
                          <a:effectLst/>
                        </a:rPr>
                        <a:t> </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b="1">
                          <a:effectLst/>
                        </a:rPr>
                        <a:t> </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65237373"/>
                  </a:ext>
                </a:extLst>
              </a:tr>
              <a:tr h="389468">
                <a:tc>
                  <a:txBody>
                    <a:bodyPr/>
                    <a:lstStyle/>
                    <a:p>
                      <a:pPr algn="just">
                        <a:lnSpc>
                          <a:spcPct val="150000"/>
                        </a:lnSpc>
                        <a:spcAft>
                          <a:spcPts val="0"/>
                        </a:spcAft>
                      </a:pPr>
                      <a:r>
                        <a:rPr lang="en-ZA" sz="1600">
                          <a:effectLst/>
                          <a:latin typeface="Calibri" panose="020F0502020204030204" pitchFamily="34" charset="0"/>
                          <a:cs typeface="Calibri" panose="020F0502020204030204" pitchFamily="34" charset="0"/>
                        </a:rPr>
                        <a:t>Subject Advisor test </a:t>
                      </a:r>
                      <a:endParaRPr lang="en-ZA"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50000"/>
                        </a:lnSpc>
                        <a:spcAft>
                          <a:spcPts val="0"/>
                        </a:spcAft>
                      </a:pPr>
                      <a:r>
                        <a:rPr lang="en-ZA" sz="1400" b="1">
                          <a:effectLst/>
                        </a:rPr>
                        <a:t>x</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b="1" dirty="0">
                          <a:effectLst/>
                        </a:rPr>
                        <a:t> x</a:t>
                      </a:r>
                      <a:endParaRPr lang="en-ZA"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endParaRPr lang="en-ZA"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b="1">
                          <a:effectLst/>
                        </a:rPr>
                        <a:t> </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b="1">
                          <a:effectLst/>
                        </a:rPr>
                        <a:t> </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39557202"/>
                  </a:ext>
                </a:extLst>
              </a:tr>
              <a:tr h="389468">
                <a:tc>
                  <a:txBody>
                    <a:bodyPr/>
                    <a:lstStyle/>
                    <a:p>
                      <a:pPr algn="just">
                        <a:lnSpc>
                          <a:spcPct val="150000"/>
                        </a:lnSpc>
                        <a:spcAft>
                          <a:spcPts val="0"/>
                        </a:spcAft>
                      </a:pPr>
                      <a:r>
                        <a:rPr lang="en-ZA" sz="1600" dirty="0">
                          <a:effectLst/>
                          <a:latin typeface="Calibri" panose="020F0502020204030204" pitchFamily="34" charset="0"/>
                          <a:cs typeface="Calibri" panose="020F0502020204030204" pitchFamily="34" charset="0"/>
                        </a:rPr>
                        <a:t>Teacher test </a:t>
                      </a: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50000"/>
                        </a:lnSpc>
                        <a:spcAft>
                          <a:spcPts val="0"/>
                        </a:spcAft>
                      </a:pPr>
                      <a:r>
                        <a:rPr lang="en-ZA" sz="1400" b="1">
                          <a:effectLst/>
                        </a:rPr>
                        <a:t> </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b="1">
                          <a:effectLst/>
                        </a:rPr>
                        <a:t>x</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endParaRPr lang="en-ZA"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b="1">
                          <a:effectLst/>
                        </a:rPr>
                        <a:t>x</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b="1">
                          <a:effectLst/>
                        </a:rPr>
                        <a:t> </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10476302"/>
                  </a:ext>
                </a:extLst>
              </a:tr>
              <a:tr h="756142">
                <a:tc>
                  <a:txBody>
                    <a:bodyPr/>
                    <a:lstStyle/>
                    <a:p>
                      <a:pPr algn="just">
                        <a:lnSpc>
                          <a:spcPct val="150000"/>
                        </a:lnSpc>
                        <a:spcAft>
                          <a:spcPts val="0"/>
                        </a:spcAft>
                      </a:pPr>
                      <a:r>
                        <a:rPr lang="en-ZA" sz="1600" dirty="0">
                          <a:effectLst/>
                          <a:latin typeface="Calibri" panose="020F0502020204030204" pitchFamily="34" charset="0"/>
                          <a:cs typeface="Calibri" panose="020F0502020204030204" pitchFamily="34" charset="0"/>
                        </a:rPr>
                        <a:t>Training &amp;</a:t>
                      </a:r>
                      <a:r>
                        <a:rPr lang="en-ZA" sz="1600" baseline="0" dirty="0">
                          <a:effectLst/>
                          <a:latin typeface="Calibri" panose="020F0502020204030204" pitchFamily="34" charset="0"/>
                          <a:cs typeface="Calibri" panose="020F0502020204030204" pitchFamily="34" charset="0"/>
                        </a:rPr>
                        <a:t> training dry-run </a:t>
                      </a:r>
                      <a:r>
                        <a:rPr lang="en-ZA" sz="1600" dirty="0">
                          <a:effectLst/>
                          <a:latin typeface="Calibri" panose="020F0502020204030204" pitchFamily="34" charset="0"/>
                          <a:cs typeface="Calibri" panose="020F0502020204030204" pitchFamily="34" charset="0"/>
                        </a:rPr>
                        <a:t>observation</a:t>
                      </a: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50000"/>
                        </a:lnSpc>
                        <a:spcAft>
                          <a:spcPts val="0"/>
                        </a:spcAft>
                      </a:pPr>
                      <a:r>
                        <a:rPr lang="en-ZA" sz="1400" b="1">
                          <a:effectLst/>
                        </a:rPr>
                        <a:t>x</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b="1" dirty="0">
                          <a:effectLst/>
                        </a:rPr>
                        <a:t>x</a:t>
                      </a:r>
                      <a:endParaRPr lang="en-ZA"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endParaRPr lang="en-ZA"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b="1">
                          <a:effectLst/>
                        </a:rPr>
                        <a:t> </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b="1">
                          <a:effectLst/>
                        </a:rPr>
                        <a:t> </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55055956"/>
                  </a:ext>
                </a:extLst>
              </a:tr>
              <a:tr h="530082">
                <a:tc>
                  <a:txBody>
                    <a:bodyPr/>
                    <a:lstStyle/>
                    <a:p>
                      <a:pPr algn="just">
                        <a:lnSpc>
                          <a:spcPct val="150000"/>
                        </a:lnSpc>
                        <a:spcAft>
                          <a:spcPts val="0"/>
                        </a:spcAft>
                      </a:pPr>
                      <a:r>
                        <a:rPr lang="en-ZA" sz="1600" dirty="0">
                          <a:effectLst/>
                          <a:latin typeface="Calibri" panose="020F0502020204030204" pitchFamily="34" charset="0"/>
                          <a:cs typeface="Calibri" panose="020F0502020204030204" pitchFamily="34" charset="0"/>
                        </a:rPr>
                        <a:t>CT &amp; dry-run</a:t>
                      </a:r>
                      <a:r>
                        <a:rPr lang="en-ZA" sz="1600" baseline="0" dirty="0">
                          <a:effectLst/>
                          <a:latin typeface="Calibri" panose="020F0502020204030204" pitchFamily="34" charset="0"/>
                          <a:cs typeface="Calibri" panose="020F0502020204030204" pitchFamily="34" charset="0"/>
                        </a:rPr>
                        <a:t> </a:t>
                      </a:r>
                      <a:r>
                        <a:rPr lang="en-ZA" sz="1600" dirty="0">
                          <a:effectLst/>
                          <a:latin typeface="Calibri" panose="020F0502020204030204" pitchFamily="34" charset="0"/>
                          <a:cs typeface="Calibri" panose="020F0502020204030204" pitchFamily="34" charset="0"/>
                        </a:rPr>
                        <a:t>observation</a:t>
                      </a: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50000"/>
                        </a:lnSpc>
                        <a:spcAft>
                          <a:spcPts val="0"/>
                        </a:spcAft>
                      </a:pPr>
                      <a:r>
                        <a:rPr lang="en-ZA" sz="1400" b="1">
                          <a:effectLst/>
                        </a:rPr>
                        <a:t> </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b="1">
                          <a:effectLst/>
                        </a:rPr>
                        <a:t>x</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endParaRPr lang="en-ZA"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b="1">
                          <a:effectLst/>
                        </a:rPr>
                        <a:t> </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b="1">
                          <a:effectLst/>
                        </a:rPr>
                        <a:t> </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72487588"/>
                  </a:ext>
                </a:extLst>
              </a:tr>
              <a:tr h="778937">
                <a:tc>
                  <a:txBody>
                    <a:bodyPr/>
                    <a:lstStyle/>
                    <a:p>
                      <a:pPr algn="just">
                        <a:lnSpc>
                          <a:spcPct val="150000"/>
                        </a:lnSpc>
                        <a:spcAft>
                          <a:spcPts val="0"/>
                        </a:spcAft>
                      </a:pPr>
                      <a:r>
                        <a:rPr lang="en-ZA" sz="1600" dirty="0">
                          <a:effectLst/>
                          <a:latin typeface="Calibri" panose="020F0502020204030204" pitchFamily="34" charset="0"/>
                          <a:cs typeface="Calibri" panose="020F0502020204030204" pitchFamily="34" charset="0"/>
                        </a:rPr>
                        <a:t>Monitoring fidelity, tracking “dosage”</a:t>
                      </a: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50000"/>
                        </a:lnSpc>
                        <a:spcAft>
                          <a:spcPts val="0"/>
                        </a:spcAft>
                      </a:pPr>
                      <a:r>
                        <a:rPr lang="en-ZA" sz="1400" b="1" dirty="0">
                          <a:effectLst/>
                        </a:rPr>
                        <a:t> x</a:t>
                      </a:r>
                      <a:endParaRPr lang="en-ZA"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b="1">
                          <a:effectLst/>
                        </a:rPr>
                        <a:t>x</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endParaRPr lang="en-ZA"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b="1">
                          <a:effectLst/>
                        </a:rPr>
                        <a:t>x</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b="1">
                          <a:effectLst/>
                        </a:rPr>
                        <a:t> </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20600476"/>
                  </a:ext>
                </a:extLst>
              </a:tr>
              <a:tr h="389468">
                <a:tc>
                  <a:txBody>
                    <a:bodyPr/>
                    <a:lstStyle/>
                    <a:p>
                      <a:pPr algn="just">
                        <a:lnSpc>
                          <a:spcPct val="150000"/>
                        </a:lnSpc>
                        <a:spcAft>
                          <a:spcPts val="0"/>
                        </a:spcAft>
                      </a:pPr>
                      <a:r>
                        <a:rPr lang="en-ZA" sz="1600" dirty="0">
                          <a:effectLst/>
                          <a:latin typeface="Calibri" panose="020F0502020204030204" pitchFamily="34" charset="0"/>
                          <a:cs typeface="Calibri" panose="020F0502020204030204" pitchFamily="34" charset="0"/>
                        </a:rPr>
                        <a:t>Case studies </a:t>
                      </a: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50000"/>
                        </a:lnSpc>
                        <a:spcAft>
                          <a:spcPts val="0"/>
                        </a:spcAft>
                      </a:pPr>
                      <a:r>
                        <a:rPr lang="en-ZA" sz="1400" b="1">
                          <a:effectLst/>
                        </a:rPr>
                        <a:t> </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b="1" dirty="0">
                          <a:effectLst/>
                        </a:rPr>
                        <a:t> x</a:t>
                      </a:r>
                      <a:endParaRPr lang="en-ZA"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b="1" dirty="0">
                          <a:effectLst/>
                          <a:latin typeface="Calibri" panose="020F0502020204030204" pitchFamily="34" charset="0"/>
                          <a:ea typeface="Times New Roman" panose="02020603050405020304" pitchFamily="18" charset="0"/>
                          <a:cs typeface="Times New Roman" panose="02020603050405020304" pitchFamily="18" charset="0"/>
                        </a:rPr>
                        <a:t>x</a:t>
                      </a:r>
                    </a:p>
                  </a:txBody>
                  <a:tcPr marL="68580" marR="68580" marT="0" marB="0"/>
                </a:tc>
                <a:tc>
                  <a:txBody>
                    <a:bodyPr/>
                    <a:lstStyle/>
                    <a:p>
                      <a:pPr algn="ctr">
                        <a:lnSpc>
                          <a:spcPct val="150000"/>
                        </a:lnSpc>
                        <a:spcAft>
                          <a:spcPts val="0"/>
                        </a:spcAft>
                      </a:pPr>
                      <a:r>
                        <a:rPr lang="en-ZA" sz="1400" b="1">
                          <a:effectLst/>
                        </a:rPr>
                        <a:t>x</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b="1">
                          <a:effectLst/>
                        </a:rPr>
                        <a:t> </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33167169"/>
                  </a:ext>
                </a:extLst>
              </a:tr>
              <a:tr h="389468">
                <a:tc>
                  <a:txBody>
                    <a:bodyPr/>
                    <a:lstStyle/>
                    <a:p>
                      <a:pPr algn="just">
                        <a:lnSpc>
                          <a:spcPct val="150000"/>
                        </a:lnSpc>
                        <a:spcAft>
                          <a:spcPts val="0"/>
                        </a:spcAft>
                      </a:pPr>
                      <a:r>
                        <a:rPr lang="en-ZA" sz="1600" dirty="0">
                          <a:effectLst/>
                          <a:latin typeface="Calibri" panose="020F0502020204030204" pitchFamily="34" charset="0"/>
                          <a:cs typeface="Calibri" panose="020F0502020204030204" pitchFamily="34" charset="0"/>
                        </a:rPr>
                        <a:t>Learner test </a:t>
                      </a: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50000"/>
                        </a:lnSpc>
                        <a:spcAft>
                          <a:spcPts val="0"/>
                        </a:spcAft>
                      </a:pPr>
                      <a:r>
                        <a:rPr lang="en-ZA" sz="1400" b="1">
                          <a:effectLst/>
                        </a:rPr>
                        <a:t> </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b="1">
                          <a:effectLst/>
                        </a:rPr>
                        <a:t>x</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endParaRPr lang="en-ZA"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b="1">
                          <a:effectLst/>
                        </a:rPr>
                        <a:t> </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b="1" dirty="0">
                          <a:effectLst/>
                        </a:rPr>
                        <a:t>x</a:t>
                      </a:r>
                      <a:endParaRPr lang="en-ZA"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72331332"/>
                  </a:ext>
                </a:extLst>
              </a:tr>
            </a:tbl>
          </a:graphicData>
        </a:graphic>
      </p:graphicFrame>
      <p:sp>
        <p:nvSpPr>
          <p:cNvPr id="10" name="Rectangle 4">
            <a:extLst>
              <a:ext uri="{FF2B5EF4-FFF2-40B4-BE49-F238E27FC236}">
                <a16:creationId xmlns:a16="http://schemas.microsoft.com/office/drawing/2014/main" id="{6D0CB99B-0654-4E58-828A-98667965B478}"/>
              </a:ext>
            </a:extLst>
          </p:cNvPr>
          <p:cNvSpPr>
            <a:spLocks noChangeArrowheads="1"/>
          </p:cNvSpPr>
          <p:nvPr/>
        </p:nvSpPr>
        <p:spPr bwMode="auto">
          <a:xfrm>
            <a:off x="629314" y="835274"/>
            <a:ext cx="104621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ZA" altLang="en-US"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br>
            <a:endParaRPr kumimoji="0" lang="en-ZA" altLang="en-US" sz="18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Tree>
    <p:extLst>
      <p:ext uri="{BB962C8B-B14F-4D97-AF65-F5344CB8AC3E}">
        <p14:creationId xmlns:p14="http://schemas.microsoft.com/office/powerpoint/2010/main" val="2705444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628680" y="428604"/>
            <a:ext cx="8229600"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8784"/>
              </a:buClr>
              <a:buSzPts val="3000"/>
              <a:buFont typeface="Calibri"/>
              <a:buNone/>
            </a:pPr>
            <a:r>
              <a:rPr lang="en-ZA" sz="3000" b="1" i="0" u="none" strike="noStrike" cap="none" dirty="0">
                <a:solidFill>
                  <a:srgbClr val="008784"/>
                </a:solidFill>
                <a:latin typeface="Calibri"/>
                <a:ea typeface="Calibri"/>
                <a:cs typeface="Calibri"/>
                <a:sym typeface="Calibri"/>
              </a:rPr>
              <a:t>Limitations to evaluation design</a:t>
            </a:r>
            <a:endParaRPr dirty="0"/>
          </a:p>
        </p:txBody>
      </p:sp>
      <p:sp>
        <p:nvSpPr>
          <p:cNvPr id="166" name="Shape 166"/>
          <p:cNvSpPr txBox="1">
            <a:spLocks noGrp="1"/>
          </p:cNvSpPr>
          <p:nvPr>
            <p:ph type="body" idx="1"/>
          </p:nvPr>
        </p:nvSpPr>
        <p:spPr>
          <a:xfrm>
            <a:off x="642910" y="1122947"/>
            <a:ext cx="7786715" cy="4584679"/>
          </a:xfrm>
          <a:prstGeom prst="rect">
            <a:avLst/>
          </a:prstGeom>
          <a:noFill/>
          <a:ln>
            <a:noFill/>
          </a:ln>
        </p:spPr>
        <p:txBody>
          <a:bodyPr spcFirstLastPara="1" wrap="square" lIns="91425" tIns="45700" rIns="91425" bIns="45700" anchor="t" anchorCtr="0">
            <a:noAutofit/>
          </a:bodyPr>
          <a:lstStyle/>
          <a:p>
            <a:pPr marL="596900" marR="0" lvl="0" indent="-457200" algn="just" rtl="0">
              <a:spcBef>
                <a:spcPts val="440"/>
              </a:spcBef>
              <a:spcAft>
                <a:spcPts val="0"/>
              </a:spcAft>
              <a:buClr>
                <a:srgbClr val="7F7F7F"/>
              </a:buClr>
              <a:buSzPts val="2200"/>
              <a:buFont typeface="Arial"/>
              <a:buAutoNum type="arabicPeriod"/>
            </a:pPr>
            <a:r>
              <a:rPr lang="en-ZA" dirty="0">
                <a:solidFill>
                  <a:schemeClr val="tx1"/>
                </a:solidFill>
              </a:rPr>
              <a:t>WCED top &amp; senior managers involved in the project who left were not interviewed</a:t>
            </a:r>
          </a:p>
          <a:p>
            <a:pPr marL="596900" indent="-457200" algn="just">
              <a:buFont typeface="Arial"/>
              <a:buAutoNum type="arabicPeriod"/>
            </a:pPr>
            <a:r>
              <a:rPr lang="en-ZA" dirty="0">
                <a:solidFill>
                  <a:schemeClr val="tx1"/>
                </a:solidFill>
              </a:rPr>
              <a:t>Limited choice of districts for in-depth research</a:t>
            </a:r>
          </a:p>
          <a:p>
            <a:pPr marL="596900" marR="0" lvl="0" indent="-457200" algn="just" rtl="0">
              <a:spcBef>
                <a:spcPts val="440"/>
              </a:spcBef>
              <a:spcAft>
                <a:spcPts val="0"/>
              </a:spcAft>
              <a:buClr>
                <a:srgbClr val="7F7F7F"/>
              </a:buClr>
              <a:buSzPts val="2200"/>
              <a:buFont typeface="Arial"/>
              <a:buAutoNum type="arabicPeriod"/>
            </a:pPr>
            <a:r>
              <a:rPr lang="en-ZA" b="0" i="0" u="none" strike="noStrike" cap="none" dirty="0">
                <a:solidFill>
                  <a:schemeClr val="tx1"/>
                </a:solidFill>
                <a:sym typeface="Calibri"/>
              </a:rPr>
              <a:t>Short SA and teacher test instruments (30 minutes each) </a:t>
            </a:r>
          </a:p>
          <a:p>
            <a:pPr marL="596900" marR="0" lvl="0" indent="-457200" algn="just" rtl="0">
              <a:spcBef>
                <a:spcPts val="440"/>
              </a:spcBef>
              <a:spcAft>
                <a:spcPts val="0"/>
              </a:spcAft>
              <a:buClr>
                <a:srgbClr val="7F7F7F"/>
              </a:buClr>
              <a:buSzPts val="2200"/>
              <a:buFont typeface="Arial"/>
              <a:buAutoNum type="arabicPeriod"/>
            </a:pPr>
            <a:r>
              <a:rPr lang="en-ZA" dirty="0">
                <a:solidFill>
                  <a:schemeClr val="tx1"/>
                </a:solidFill>
              </a:rPr>
              <a:t>Use of simple random sampling &amp; limited sample of learners tested</a:t>
            </a:r>
          </a:p>
          <a:p>
            <a:pPr marL="596900" marR="0" lvl="0" indent="-457200" algn="just" rtl="0">
              <a:spcBef>
                <a:spcPts val="440"/>
              </a:spcBef>
              <a:spcAft>
                <a:spcPts val="0"/>
              </a:spcAft>
              <a:buClr>
                <a:srgbClr val="7F7F7F"/>
              </a:buClr>
              <a:buSzPts val="2200"/>
              <a:buFont typeface="Arial"/>
              <a:buAutoNum type="arabicPeriod"/>
            </a:pPr>
            <a:r>
              <a:rPr lang="en-ZA" dirty="0">
                <a:solidFill>
                  <a:schemeClr val="tx1"/>
                </a:solidFill>
              </a:rPr>
              <a:t>Baseline data collected in schools after commencement of the project (Feb/March 2017)</a:t>
            </a:r>
          </a:p>
          <a:p>
            <a:pPr marL="596900" indent="-457200" algn="just">
              <a:buFont typeface="Arial"/>
              <a:buAutoNum type="arabicPeriod"/>
            </a:pPr>
            <a:r>
              <a:rPr lang="en-ZA" dirty="0">
                <a:solidFill>
                  <a:schemeClr val="tx1"/>
                </a:solidFill>
              </a:rPr>
              <a:t>Limited number of case studies: no counter-factual observations</a:t>
            </a:r>
          </a:p>
          <a:p>
            <a:pPr marL="596900" marR="0" lvl="0" indent="-457200" algn="just" rtl="0">
              <a:spcBef>
                <a:spcPts val="440"/>
              </a:spcBef>
              <a:spcAft>
                <a:spcPts val="0"/>
              </a:spcAft>
              <a:buClr>
                <a:srgbClr val="7F7F7F"/>
              </a:buClr>
              <a:buSzPts val="2200"/>
              <a:buFont typeface="Arial"/>
              <a:buAutoNum type="arabicPeriod"/>
            </a:pPr>
            <a:r>
              <a:rPr lang="en-ZA" dirty="0">
                <a:solidFill>
                  <a:schemeClr val="tx1"/>
                </a:solidFill>
              </a:rPr>
              <a:t>Occasionally, use of different fieldworkers</a:t>
            </a:r>
          </a:p>
          <a:p>
            <a:pPr marL="596900" marR="0" lvl="0" indent="-457200" algn="just" rtl="0">
              <a:spcBef>
                <a:spcPts val="440"/>
              </a:spcBef>
              <a:spcAft>
                <a:spcPts val="0"/>
              </a:spcAft>
              <a:buClr>
                <a:srgbClr val="7F7F7F"/>
              </a:buClr>
              <a:buSzPts val="2200"/>
              <a:buFont typeface="Arial"/>
              <a:buAutoNum type="arabicPeriod"/>
            </a:pPr>
            <a:r>
              <a:rPr lang="en-ZA" b="0" i="0" u="none" strike="noStrike" cap="none" dirty="0">
                <a:solidFill>
                  <a:schemeClr val="tx1"/>
                </a:solidFill>
                <a:sym typeface="Calibri"/>
              </a:rPr>
              <a:t>Marko-D test includes questions only on number concepts</a:t>
            </a:r>
            <a:endParaRPr b="0" i="0" u="none" strike="noStrike" cap="none" dirty="0">
              <a:solidFill>
                <a:schemeClr val="tx1"/>
              </a:solidFill>
              <a:sym typeface="Calibri"/>
            </a:endParaRPr>
          </a:p>
        </p:txBody>
      </p:sp>
      <p:sp>
        <p:nvSpPr>
          <p:cNvPr id="167" name="Shape 167"/>
          <p:cNvSpPr txBox="1">
            <a:spLocks noGrp="1"/>
          </p:cNvSpPr>
          <p:nvPr>
            <p:ph type="sldNum" idx="12"/>
          </p:nvPr>
        </p:nvSpPr>
        <p:spPr>
          <a:xfrm>
            <a:off x="6715140" y="6172219"/>
            <a:ext cx="2133600" cy="276999"/>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ZA" sz="1200" b="0" i="0" u="none" strike="noStrike" kern="0" cap="none" spc="0" normalizeH="0" baseline="0" noProof="0">
                <a:ln>
                  <a:noFill/>
                </a:ln>
                <a:solidFill>
                  <a:srgbClr val="008784"/>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200" b="0" i="0" u="none" strike="noStrike" kern="0" cap="none" spc="0" normalizeH="0" baseline="0" noProof="0">
              <a:ln>
                <a:noFill/>
              </a:ln>
              <a:solidFill>
                <a:srgbClr val="008784"/>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90660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t>SA/district level findings – block training attendance</a:t>
            </a:r>
          </a:p>
        </p:txBody>
      </p:sp>
      <p:sp>
        <p:nvSpPr>
          <p:cNvPr id="3" name="Text Placeholder 2"/>
          <p:cNvSpPr>
            <a:spLocks noGrp="1"/>
          </p:cNvSpPr>
          <p:nvPr>
            <p:ph type="body" idx="1"/>
          </p:nvPr>
        </p:nvSpPr>
        <p:spPr>
          <a:xfrm>
            <a:off x="642910" y="1384299"/>
            <a:ext cx="8309361" cy="4259279"/>
          </a:xfrm>
        </p:spPr>
        <p:txBody>
          <a:bodyPr/>
          <a:lstStyle/>
          <a:p>
            <a:endParaRPr lang="en-ZA" dirty="0"/>
          </a:p>
          <a:p>
            <a:endParaRPr lang="en-ZA" dirty="0"/>
          </a:p>
          <a:p>
            <a:endParaRPr lang="en-ZA" dirty="0"/>
          </a:p>
          <a:p>
            <a:endParaRPr lang="en-ZA" dirty="0"/>
          </a:p>
          <a:p>
            <a:pPr marL="88900" indent="0">
              <a:buNone/>
            </a:pPr>
            <a:endParaRPr lang="en-ZA" dirty="0"/>
          </a:p>
          <a:p>
            <a:pPr marL="88900" indent="0">
              <a:buNone/>
            </a:pPr>
            <a:endParaRPr lang="en-ZA" dirty="0"/>
          </a:p>
          <a:p>
            <a:pPr marL="88900" indent="0">
              <a:buNone/>
            </a:pPr>
            <a:endParaRPr lang="en-ZA" dirty="0"/>
          </a:p>
          <a:p>
            <a:endParaRPr lang="en-US" dirty="0"/>
          </a:p>
          <a:p>
            <a:pPr marL="88900" indent="0">
              <a:buNone/>
            </a:pPr>
            <a:endParaRPr lang="en-US" sz="1400" dirty="0"/>
          </a:p>
          <a:p>
            <a:pPr>
              <a:buFont typeface="Arial" panose="020B0604020202020204" pitchFamily="34" charset="0"/>
              <a:buChar char="•"/>
            </a:pPr>
            <a:endParaRPr lang="en-ZA" sz="140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rgbClr val="008784"/>
                </a:solidFill>
                <a:latin typeface="Calibri"/>
                <a:ea typeface="Calibri"/>
                <a:cs typeface="Calibri"/>
                <a:sym typeface="Calibri"/>
              </a:rPr>
              <a:t>8</a:t>
            </a:fld>
            <a:endParaRPr lang="en-ZA" sz="1200" b="0" i="0" u="none" strike="noStrike" cap="none">
              <a:solidFill>
                <a:srgbClr val="008784"/>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3AC14752-616F-4FD4-9941-60152BF91C6C}"/>
              </a:ext>
            </a:extLst>
          </p:cNvPr>
          <p:cNvPicPr>
            <a:picLocks noChangeAspect="1"/>
          </p:cNvPicPr>
          <p:nvPr/>
        </p:nvPicPr>
        <p:blipFill>
          <a:blip r:embed="rId3"/>
          <a:stretch>
            <a:fillRect/>
          </a:stretch>
        </p:blipFill>
        <p:spPr>
          <a:xfrm>
            <a:off x="636788" y="1214422"/>
            <a:ext cx="7870423" cy="4089402"/>
          </a:xfrm>
          <a:prstGeom prst="rect">
            <a:avLst/>
          </a:prstGeom>
        </p:spPr>
      </p:pic>
    </p:spTree>
    <p:extLst>
      <p:ext uri="{BB962C8B-B14F-4D97-AF65-F5344CB8AC3E}">
        <p14:creationId xmlns:p14="http://schemas.microsoft.com/office/powerpoint/2010/main" val="853001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t>SA/district level findings – dry run attendance</a:t>
            </a:r>
          </a:p>
        </p:txBody>
      </p:sp>
      <p:sp>
        <p:nvSpPr>
          <p:cNvPr id="3" name="Text Placeholder 2"/>
          <p:cNvSpPr>
            <a:spLocks noGrp="1"/>
          </p:cNvSpPr>
          <p:nvPr>
            <p:ph type="body" idx="1"/>
          </p:nvPr>
        </p:nvSpPr>
        <p:spPr>
          <a:xfrm>
            <a:off x="642910" y="1384299"/>
            <a:ext cx="8309361" cy="4259279"/>
          </a:xfrm>
        </p:spPr>
        <p:txBody>
          <a:bodyPr/>
          <a:lstStyle/>
          <a:p>
            <a:endParaRPr lang="en-ZA" dirty="0"/>
          </a:p>
          <a:p>
            <a:endParaRPr lang="en-ZA" dirty="0"/>
          </a:p>
          <a:p>
            <a:endParaRPr lang="en-ZA" dirty="0"/>
          </a:p>
          <a:p>
            <a:endParaRPr lang="en-ZA" dirty="0"/>
          </a:p>
          <a:p>
            <a:pPr marL="88900" indent="0">
              <a:buNone/>
            </a:pPr>
            <a:endParaRPr lang="en-ZA" dirty="0"/>
          </a:p>
          <a:p>
            <a:pPr marL="88900" indent="0">
              <a:buNone/>
            </a:pPr>
            <a:endParaRPr lang="en-ZA" dirty="0"/>
          </a:p>
          <a:p>
            <a:pPr marL="88900" indent="0">
              <a:buNone/>
            </a:pPr>
            <a:endParaRPr lang="en-ZA" dirty="0"/>
          </a:p>
          <a:p>
            <a:endParaRPr lang="en-US" dirty="0"/>
          </a:p>
          <a:p>
            <a:pPr marL="88900" indent="0">
              <a:buNone/>
            </a:pPr>
            <a:endParaRPr lang="en-US" sz="1400" dirty="0"/>
          </a:p>
          <a:p>
            <a:pPr>
              <a:buFont typeface="Arial" panose="020B0604020202020204" pitchFamily="34" charset="0"/>
              <a:buChar char="•"/>
            </a:pPr>
            <a:endParaRPr lang="en-ZA" sz="140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rgbClr val="008784"/>
                </a:solidFill>
                <a:latin typeface="Calibri"/>
                <a:ea typeface="Calibri"/>
                <a:cs typeface="Calibri"/>
                <a:sym typeface="Calibri"/>
              </a:rPr>
              <a:t>9</a:t>
            </a:fld>
            <a:endParaRPr lang="en-ZA" sz="1200" b="0" i="0" u="none" strike="noStrike" cap="none">
              <a:solidFill>
                <a:srgbClr val="008784"/>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AD78ECF8-7202-4695-8A06-94910FB04BFD}"/>
              </a:ext>
            </a:extLst>
          </p:cNvPr>
          <p:cNvPicPr>
            <a:picLocks noChangeAspect="1"/>
          </p:cNvPicPr>
          <p:nvPr/>
        </p:nvPicPr>
        <p:blipFill>
          <a:blip r:embed="rId3"/>
          <a:stretch>
            <a:fillRect/>
          </a:stretch>
        </p:blipFill>
        <p:spPr>
          <a:xfrm>
            <a:off x="628680" y="1214422"/>
            <a:ext cx="8124369" cy="3962458"/>
          </a:xfrm>
          <a:prstGeom prst="rect">
            <a:avLst/>
          </a:prstGeom>
        </p:spPr>
      </p:pic>
    </p:spTree>
    <p:extLst>
      <p:ext uri="{BB962C8B-B14F-4D97-AF65-F5344CB8AC3E}">
        <p14:creationId xmlns:p14="http://schemas.microsoft.com/office/powerpoint/2010/main" val="4168344438"/>
      </p:ext>
    </p:extLst>
  </p:cSld>
  <p:clrMapOvr>
    <a:masterClrMapping/>
  </p:clrMapOvr>
</p:sld>
</file>

<file path=ppt/theme/theme1.xml><?xml version="1.0" encoding="utf-8"?>
<a:theme xmlns:a="http://schemas.openxmlformats.org/drawingml/2006/main" name="JET PPT PRESENTATION NEW DARK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1299</TotalTime>
  <Words>7928</Words>
  <Application>Microsoft Office PowerPoint</Application>
  <PresentationFormat>On-screen Show (4:3)</PresentationFormat>
  <Paragraphs>738</Paragraphs>
  <Slides>47</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Bodoni MT Black</vt:lpstr>
      <vt:lpstr>Calibri</vt:lpstr>
      <vt:lpstr>Cambria</vt:lpstr>
      <vt:lpstr>Symbol</vt:lpstr>
      <vt:lpstr>Times New Roman</vt:lpstr>
      <vt:lpstr>Wingdings</vt:lpstr>
      <vt:lpstr>JET PPT PRESENTATION NEW DARKER</vt:lpstr>
      <vt:lpstr>  Grade R Maths project External Evaluation Findings &amp; Recommendations    11 July 2018</vt:lpstr>
      <vt:lpstr>Presentation overview</vt:lpstr>
      <vt:lpstr>Project description</vt:lpstr>
      <vt:lpstr>PowerPoint Presentation</vt:lpstr>
      <vt:lpstr>Evaluation questions</vt:lpstr>
      <vt:lpstr>Data collection methods and sources</vt:lpstr>
      <vt:lpstr>Limitations to evaluation design</vt:lpstr>
      <vt:lpstr>SA/district level findings – block training attendance</vt:lpstr>
      <vt:lpstr>SA/district level findings – dry run attendance</vt:lpstr>
      <vt:lpstr>SA/district level findings – average hours of support</vt:lpstr>
      <vt:lpstr>SA/district level findings – SA training</vt:lpstr>
      <vt:lpstr>SA/district level findings – dry runs (1)</vt:lpstr>
      <vt:lpstr>SA/district level findings – dry runs (2)</vt:lpstr>
      <vt:lpstr>SA/district level findings – test participants &amp; demographics</vt:lpstr>
      <vt:lpstr>SA/district level findings – test results</vt:lpstr>
      <vt:lpstr>Project level findings – stakeholder interviews (1)</vt:lpstr>
      <vt:lpstr>Project level findings – stakeholder interviews (2)</vt:lpstr>
      <vt:lpstr>Teacher level findings – cluster workshop attendance</vt:lpstr>
      <vt:lpstr>Teacher level findings – block training attendance</vt:lpstr>
      <vt:lpstr>Teacher level findings – cluster workshops</vt:lpstr>
      <vt:lpstr>Teacher level findings – cluster block training</vt:lpstr>
      <vt:lpstr>Teacher level findings – cluster block training</vt:lpstr>
      <vt:lpstr>Grade R teacher/practitioner level – test participants</vt:lpstr>
      <vt:lpstr>Grade R teacher/practitioner level – test results</vt:lpstr>
      <vt:lpstr>Case Studies – Planning &amp; teaching (1)</vt:lpstr>
      <vt:lpstr>Case Studies – Planning &amp; teaching (2)</vt:lpstr>
      <vt:lpstr>Case studies - Application of R-Maths principles</vt:lpstr>
      <vt:lpstr>Case studies – support for Grade R teaching</vt:lpstr>
      <vt:lpstr>Learner level findings - Methodology</vt:lpstr>
      <vt:lpstr>Learner level findings: Urban District 1</vt:lpstr>
      <vt:lpstr>Learner level findings: Rural District 2</vt:lpstr>
      <vt:lpstr>Learner level findings: General linear model of whole sample – set up</vt:lpstr>
      <vt:lpstr>General linear model on whole result: findings 1</vt:lpstr>
      <vt:lpstr>General linear model on whole result: findings 2</vt:lpstr>
      <vt:lpstr>General linear model on whole result: conclusions</vt:lpstr>
      <vt:lpstr>Comparisons with findings from other SA studies</vt:lpstr>
      <vt:lpstr>Meta-analyses of impact of interventions</vt:lpstr>
      <vt:lpstr>Answering the evaluation questions</vt:lpstr>
      <vt:lpstr>Answering the evaluation questions</vt:lpstr>
      <vt:lpstr>Answering the evaluation questions</vt:lpstr>
      <vt:lpstr>Answering the evaluation questions</vt:lpstr>
      <vt:lpstr>PowerPoint Presentation</vt:lpstr>
      <vt:lpstr>Recommendations for future roll-out (1)</vt:lpstr>
      <vt:lpstr>Recommendations for future roll-out (2)</vt:lpstr>
      <vt:lpstr>Recommendations for future roll-out (3)</vt:lpstr>
      <vt:lpstr>Recommendations for subsequent grp discussions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of R-Maths Evaluation Interim Findings  WCED curriculum meeting  29 January 2018</dc:title>
  <dc:creator>Garth Spencer-Smith</dc:creator>
  <cp:lastModifiedBy>Garth Spencer-Smith</cp:lastModifiedBy>
  <cp:revision>94</cp:revision>
  <dcterms:modified xsi:type="dcterms:W3CDTF">2018-07-10T17:56:01Z</dcterms:modified>
</cp:coreProperties>
</file>