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bookmarkIdSeed="2">
  <p:sldMasterIdLst>
    <p:sldMasterId id="2147483662" r:id="rId1"/>
  </p:sldMasterIdLst>
  <p:notesMasterIdLst>
    <p:notesMasterId r:id="rId7"/>
  </p:notesMasterIdLst>
  <p:sldIdLst>
    <p:sldId id="256" r:id="rId2"/>
    <p:sldId id="269" r:id="rId3"/>
    <p:sldId id="268" r:id="rId4"/>
    <p:sldId id="267" r:id="rId5"/>
    <p:sldId id="260"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33" autoAdjust="0"/>
  </p:normalViewPr>
  <p:slideViewPr>
    <p:cSldViewPr snapToGrid="0">
      <p:cViewPr varScale="1">
        <p:scale>
          <a:sx n="59" d="100"/>
          <a:sy n="59" d="100"/>
        </p:scale>
        <p:origin x="17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dirty="0"/>
              <a:t>8 process evaluation questions</a:t>
            </a:r>
          </a:p>
          <a:p>
            <a:pPr marL="0" marR="0" lvl="0" indent="0" algn="l" rtl="0">
              <a:spcBef>
                <a:spcPts val="0"/>
              </a:spcBef>
              <a:spcAft>
                <a:spcPts val="0"/>
              </a:spcAft>
              <a:buNone/>
            </a:pPr>
            <a:r>
              <a:rPr lang="en-ZA" dirty="0"/>
              <a:t>4 outcomes/impact evaluation questions</a:t>
            </a: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2789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Shape 23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1200" b="0" i="0" u="none" strike="noStrike" cap="none">
                <a:solidFill>
                  <a:schemeClr val="dk1"/>
                </a:solidFill>
                <a:latin typeface="Calibri"/>
                <a:ea typeface="Calibri"/>
                <a:cs typeface="Calibri"/>
                <a:sym typeface="Calibri"/>
              </a:rPr>
              <a:t>SA assessment – the entire population (who agree to participate) will be assessed</a:t>
            </a:r>
            <a:endParaRPr/>
          </a:p>
          <a:p>
            <a:pPr marL="0" marR="0" lvl="0" indent="0" algn="l" rtl="0">
              <a:spcBef>
                <a:spcPts val="0"/>
              </a:spcBef>
              <a:spcAft>
                <a:spcPts val="0"/>
              </a:spcAft>
              <a:buNone/>
            </a:pPr>
            <a:r>
              <a:rPr lang="en-ZA" sz="1200" b="0" i="0" u="none" strike="noStrike" cap="none">
                <a:solidFill>
                  <a:schemeClr val="dk1"/>
                </a:solidFill>
                <a:latin typeface="Calibri"/>
                <a:ea typeface="Calibri"/>
                <a:cs typeface="Calibri"/>
                <a:sym typeface="Calibri"/>
              </a:rPr>
              <a:t>Teacher assessment – in two districts the entire population (who agree to participate) will be assessed</a:t>
            </a:r>
            <a:endParaRPr/>
          </a:p>
          <a:p>
            <a:pPr marL="0" marR="0" lvl="0" indent="0" algn="l" rtl="0">
              <a:spcBef>
                <a:spcPts val="0"/>
              </a:spcBef>
              <a:spcAft>
                <a:spcPts val="0"/>
              </a:spcAft>
              <a:buNone/>
            </a:pPr>
            <a:r>
              <a:rPr lang="en-ZA" sz="1200" b="0" i="0" u="none" strike="noStrike" cap="none">
                <a:solidFill>
                  <a:schemeClr val="dk1"/>
                </a:solidFill>
                <a:latin typeface="Calibri"/>
                <a:ea typeface="Calibri"/>
                <a:cs typeface="Calibri"/>
                <a:sym typeface="Calibri"/>
              </a:rPr>
              <a:t>Learner assessment – learners attending schools receiving the intervention in 2017 represent the intervention group, learners attending schools receiving the intervention in 2018 represent the control group. In two districts a simple random sample of 168 learners will be drawn i.e. 336 learners in total and sampled at two points in 2017. We have assumed an effect size on 0.3 (medium effect), power of 95% and significance level of 95%. Risk that if the effect is smaller than 0.3 we may not see an effect. The findings will be generalisable in the two districts where the study is conducted. The sample size is not sufficient for sub-group analysis (by gender, race, language, school quintile etc). </a:t>
            </a:r>
            <a:endParaRPr sz="1200" b="0" i="0" u="none" strike="noStrike" cap="none">
              <a:solidFill>
                <a:schemeClr val="dk1"/>
              </a:solidFill>
              <a:latin typeface="Calibri"/>
              <a:ea typeface="Calibri"/>
              <a:cs typeface="Calibri"/>
              <a:sym typeface="Calibri"/>
            </a:endParaRPr>
          </a:p>
        </p:txBody>
      </p:sp>
      <p:sp>
        <p:nvSpPr>
          <p:cNvPr id="235" name="Shape 23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ZA" dirty="0"/>
              <a:t>Tests: Limited what could be tested. Also low reliability</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ZA" dirty="0"/>
              <a:t>District options: due to distances and methods by which the districts decided on how to divide their teachers/schools into Phase 1 and 2. Two of the most functional districts were ultimately chosen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ZA" dirty="0"/>
              <a:t>SRS: </a:t>
            </a:r>
            <a:r>
              <a:rPr lang="en-ZA" dirty="0">
                <a:solidFill>
                  <a:schemeClr val="dk1"/>
                </a:solidFill>
              </a:rPr>
              <a:t>increases chances of a school being represented by a small number of learners. Cluster sampling would have been better, but was not possible due to budget constraints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ZA" dirty="0">
                <a:solidFill>
                  <a:schemeClr val="dk1"/>
                </a:solidFill>
              </a:rPr>
              <a:t>Sample size: limited the power of the impact calculations, and ability to disaggregate at lower level. BUT did have sufficient to test and measure overall effects</a:t>
            </a:r>
          </a:p>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pic>
        <p:nvPicPr>
          <p:cNvPr id="14" name="Shape 14" descr="Jet PowerPoint cover.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5" name="Shape 15"/>
          <p:cNvSpPr txBox="1">
            <a:spLocks noGrp="1"/>
          </p:cNvSpPr>
          <p:nvPr>
            <p:ph type="ctrTitle"/>
          </p:nvPr>
        </p:nvSpPr>
        <p:spPr>
          <a:xfrm>
            <a:off x="728690" y="977248"/>
            <a:ext cx="7772400" cy="55399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Shape 16"/>
          <p:cNvSpPr txBox="1">
            <a:spLocks noGrp="1"/>
          </p:cNvSpPr>
          <p:nvPr>
            <p:ph type="subTitle" idx="1"/>
          </p:nvPr>
        </p:nvSpPr>
        <p:spPr>
          <a:xfrm>
            <a:off x="2100290" y="2000240"/>
            <a:ext cx="6400800" cy="477054"/>
          </a:xfrm>
          <a:prstGeom prst="rect">
            <a:avLst/>
          </a:prstGeom>
          <a:noFill/>
          <a:ln>
            <a:noFill/>
          </a:ln>
        </p:spPr>
        <p:txBody>
          <a:bodyPr spcFirstLastPara="1" wrap="square" lIns="91425" tIns="91425" rIns="91425" bIns="91425" anchor="t" anchorCtr="0"/>
          <a:lstStyle>
            <a:lvl1pPr marR="0" lvl="0" algn="r" rtl="0">
              <a:spcBef>
                <a:spcPts val="500"/>
              </a:spcBef>
              <a:spcAft>
                <a:spcPts val="0"/>
              </a:spcAft>
              <a:buClr>
                <a:srgbClr val="7F7F7F"/>
              </a:buClr>
              <a:buSzPts val="2500"/>
              <a:buFont typeface="Arial"/>
              <a:buNone/>
              <a:defRPr sz="2500" b="1" i="0" u="none" strike="noStrike" cap="none">
                <a:solidFill>
                  <a:srgbClr val="7F7F7F"/>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7" name="Shape 17"/>
          <p:cNvSpPr txBox="1">
            <a:spLocks noGrp="1"/>
          </p:cNvSpPr>
          <p:nvPr>
            <p:ph type="body" idx="2"/>
          </p:nvPr>
        </p:nvSpPr>
        <p:spPr>
          <a:xfrm>
            <a:off x="3714778" y="2500306"/>
            <a:ext cx="4786312" cy="477054"/>
          </a:xfrm>
          <a:prstGeom prst="rect">
            <a:avLst/>
          </a:prstGeom>
          <a:noFill/>
          <a:ln>
            <a:noFill/>
          </a:ln>
        </p:spPr>
        <p:txBody>
          <a:bodyPr spcFirstLastPara="1" wrap="square" lIns="91425" tIns="91425" rIns="91425" bIns="91425" anchor="t" anchorCtr="0"/>
          <a:lstStyle>
            <a:lvl1pPr marL="457200" marR="0" lvl="0" indent="-228600" algn="r" rtl="0">
              <a:spcBef>
                <a:spcPts val="500"/>
              </a:spcBef>
              <a:spcAft>
                <a:spcPts val="0"/>
              </a:spcAft>
              <a:buClr>
                <a:srgbClr val="7F7F7F"/>
              </a:buClr>
              <a:buSzPts val="2500"/>
              <a:buFont typeface="Arial"/>
              <a:buNone/>
              <a:defRPr sz="2500" b="1"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8" name="Shape 18"/>
          <p:cNvPicPr preferRelativeResize="0"/>
          <p:nvPr/>
        </p:nvPicPr>
        <p:blipFill rotWithShape="1">
          <a:blip r:embed="rId3">
            <a:alphaModFix/>
          </a:blip>
          <a:srcRect/>
          <a:stretch/>
        </p:blipFill>
        <p:spPr>
          <a:xfrm>
            <a:off x="3851920" y="5245937"/>
            <a:ext cx="2590024" cy="159194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78" name="Shape 78"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Shape 81"/>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Shape 8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5" name="Shape 9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1" name="Shape 10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elcom/Intro" type="obj">
  <p:cSld name="OBJEC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28680" y="428604"/>
            <a:ext cx="8229600" cy="55399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Shape 21"/>
          <p:cNvSpPr txBox="1">
            <a:spLocks noGrp="1"/>
          </p:cNvSpPr>
          <p:nvPr>
            <p:ph type="body" idx="1"/>
          </p:nvPr>
        </p:nvSpPr>
        <p:spPr>
          <a:xfrm>
            <a:off x="642910" y="1380158"/>
            <a:ext cx="7786715" cy="3714776"/>
          </a:xfrm>
          <a:prstGeom prst="rect">
            <a:avLst/>
          </a:prstGeom>
          <a:noFill/>
          <a:ln>
            <a:noFill/>
          </a:ln>
        </p:spPr>
        <p:txBody>
          <a:bodyPr spcFirstLastPara="1" wrap="square" lIns="91425" tIns="91425" rIns="91425" bIns="91425" anchor="t" anchorCtr="0"/>
          <a:lstStyle>
            <a:lvl1pPr marL="457200" marR="0" lvl="0" indent="-228600" algn="l" rtl="0">
              <a:spcBef>
                <a:spcPts val="440"/>
              </a:spcBef>
              <a:spcAft>
                <a:spcPts val="0"/>
              </a:spcAft>
              <a:buClr>
                <a:srgbClr val="7F7F7F"/>
              </a:buClr>
              <a:buSzPts val="2200"/>
              <a:buFont typeface="Arial"/>
              <a:buNone/>
              <a:defRPr sz="2200" b="0" i="0" u="none" strike="noStrike" cap="none">
                <a:solidFill>
                  <a:srgbClr val="7F7F7F"/>
                </a:solidFill>
                <a:latin typeface="Calibri"/>
                <a:ea typeface="Calibri"/>
                <a:cs typeface="Calibri"/>
                <a:sym typeface="Calibri"/>
              </a:defRPr>
            </a:lvl1pPr>
            <a:lvl2pPr marL="914400" marR="0" lvl="1"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228600"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828800" marR="0" lvl="3" indent="-22860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2286000" marR="0" lvl="4" indent="-22860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8784"/>
                </a:solidFill>
                <a:latin typeface="Calibri"/>
                <a:ea typeface="Calibri"/>
                <a:cs typeface="Calibri"/>
                <a:sym typeface="Calibri"/>
              </a:defRPr>
            </a:lvl1pPr>
            <a:lvl2pPr marL="0" marR="0" lvl="1" indent="0" algn="r" rtl="0">
              <a:spcBef>
                <a:spcPts val="0"/>
              </a:spcBef>
              <a:buNone/>
              <a:defRPr sz="1200" b="0" i="0" u="none" strike="noStrike" cap="none">
                <a:solidFill>
                  <a:srgbClr val="008784"/>
                </a:solidFill>
                <a:latin typeface="Calibri"/>
                <a:ea typeface="Calibri"/>
                <a:cs typeface="Calibri"/>
                <a:sym typeface="Calibri"/>
              </a:defRPr>
            </a:lvl2pPr>
            <a:lvl3pPr marL="0" marR="0" lvl="2" indent="0" algn="r" rtl="0">
              <a:spcBef>
                <a:spcPts val="0"/>
              </a:spcBef>
              <a:buNone/>
              <a:defRPr sz="1200" b="0" i="0" u="none" strike="noStrike" cap="none">
                <a:solidFill>
                  <a:srgbClr val="008784"/>
                </a:solidFill>
                <a:latin typeface="Calibri"/>
                <a:ea typeface="Calibri"/>
                <a:cs typeface="Calibri"/>
                <a:sym typeface="Calibri"/>
              </a:defRPr>
            </a:lvl3pPr>
            <a:lvl4pPr marL="0" marR="0" lvl="3" indent="0" algn="r" rtl="0">
              <a:spcBef>
                <a:spcPts val="0"/>
              </a:spcBef>
              <a:buNone/>
              <a:defRPr sz="1200" b="0" i="0" u="none" strike="noStrike" cap="none">
                <a:solidFill>
                  <a:srgbClr val="008784"/>
                </a:solidFill>
                <a:latin typeface="Calibri"/>
                <a:ea typeface="Calibri"/>
                <a:cs typeface="Calibri"/>
                <a:sym typeface="Calibri"/>
              </a:defRPr>
            </a:lvl4pPr>
            <a:lvl5pPr marL="0" marR="0" lvl="4" indent="0" algn="r" rtl="0">
              <a:spcBef>
                <a:spcPts val="0"/>
              </a:spcBef>
              <a:buNone/>
              <a:defRPr sz="1200" b="0" i="0" u="none" strike="noStrike" cap="none">
                <a:solidFill>
                  <a:srgbClr val="008784"/>
                </a:solidFill>
                <a:latin typeface="Calibri"/>
                <a:ea typeface="Calibri"/>
                <a:cs typeface="Calibri"/>
                <a:sym typeface="Calibri"/>
              </a:defRPr>
            </a:lvl5pPr>
            <a:lvl6pPr marL="0" marR="0" lvl="5" indent="0" algn="r" rtl="0">
              <a:spcBef>
                <a:spcPts val="0"/>
              </a:spcBef>
              <a:buNone/>
              <a:defRPr sz="1200" b="0" i="0" u="none" strike="noStrike" cap="none">
                <a:solidFill>
                  <a:srgbClr val="008784"/>
                </a:solidFill>
                <a:latin typeface="Calibri"/>
                <a:ea typeface="Calibri"/>
                <a:cs typeface="Calibri"/>
                <a:sym typeface="Calibri"/>
              </a:defRPr>
            </a:lvl6pPr>
            <a:lvl7pPr marL="0" marR="0" lvl="6" indent="0" algn="r" rtl="0">
              <a:spcBef>
                <a:spcPts val="0"/>
              </a:spcBef>
              <a:buNone/>
              <a:defRPr sz="1200" b="0" i="0" u="none" strike="noStrike" cap="none">
                <a:solidFill>
                  <a:srgbClr val="008784"/>
                </a:solidFill>
                <a:latin typeface="Calibri"/>
                <a:ea typeface="Calibri"/>
                <a:cs typeface="Calibri"/>
                <a:sym typeface="Calibri"/>
              </a:defRPr>
            </a:lvl7pPr>
            <a:lvl8pPr marL="0" marR="0" lvl="7" indent="0" algn="r" rtl="0">
              <a:spcBef>
                <a:spcPts val="0"/>
              </a:spcBef>
              <a:buNone/>
              <a:defRPr sz="1200" b="0" i="0" u="none" strike="noStrike" cap="none">
                <a:solidFill>
                  <a:srgbClr val="008784"/>
                </a:solidFill>
                <a:latin typeface="Calibri"/>
                <a:ea typeface="Calibri"/>
                <a:cs typeface="Calibri"/>
                <a:sym typeface="Calibri"/>
              </a:defRPr>
            </a:lvl8pPr>
            <a:lvl9pPr marL="0" marR="0" lvl="8" indent="0" algn="r" rtl="0">
              <a:spcBef>
                <a:spcPts val="0"/>
              </a:spcBef>
              <a:buNone/>
              <a:defRPr sz="1200" b="0" i="0" u="none" strike="noStrike" cap="none">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24" name="Shape 24"/>
          <p:cNvPicPr preferRelativeResize="0"/>
          <p:nvPr/>
        </p:nvPicPr>
        <p:blipFill rotWithShape="1">
          <a:blip r:embed="rId2">
            <a:alphaModFix/>
          </a:blip>
          <a:srcRect/>
          <a:stretch/>
        </p:blipFill>
        <p:spPr>
          <a:xfrm>
            <a:off x="637481" y="5866753"/>
            <a:ext cx="1365888" cy="83953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457200" y="6356351"/>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124200" y="6423497"/>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6553200" y="6400414"/>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8784"/>
                </a:solidFill>
                <a:latin typeface="Calibri"/>
                <a:ea typeface="Calibri"/>
                <a:cs typeface="Calibri"/>
                <a:sym typeface="Calibri"/>
              </a:defRPr>
            </a:lvl1pPr>
            <a:lvl2pPr marL="0" marR="0" lvl="1" indent="0" algn="r" rtl="0">
              <a:spcBef>
                <a:spcPts val="0"/>
              </a:spcBef>
              <a:buNone/>
              <a:defRPr sz="1200" b="0" i="0" u="none" strike="noStrike" cap="none">
                <a:solidFill>
                  <a:srgbClr val="008784"/>
                </a:solidFill>
                <a:latin typeface="Calibri"/>
                <a:ea typeface="Calibri"/>
                <a:cs typeface="Calibri"/>
                <a:sym typeface="Calibri"/>
              </a:defRPr>
            </a:lvl2pPr>
            <a:lvl3pPr marL="0" marR="0" lvl="2" indent="0" algn="r" rtl="0">
              <a:spcBef>
                <a:spcPts val="0"/>
              </a:spcBef>
              <a:buNone/>
              <a:defRPr sz="1200" b="0" i="0" u="none" strike="noStrike" cap="none">
                <a:solidFill>
                  <a:srgbClr val="008784"/>
                </a:solidFill>
                <a:latin typeface="Calibri"/>
                <a:ea typeface="Calibri"/>
                <a:cs typeface="Calibri"/>
                <a:sym typeface="Calibri"/>
              </a:defRPr>
            </a:lvl3pPr>
            <a:lvl4pPr marL="0" marR="0" lvl="3" indent="0" algn="r" rtl="0">
              <a:spcBef>
                <a:spcPts val="0"/>
              </a:spcBef>
              <a:buNone/>
              <a:defRPr sz="1200" b="0" i="0" u="none" strike="noStrike" cap="none">
                <a:solidFill>
                  <a:srgbClr val="008784"/>
                </a:solidFill>
                <a:latin typeface="Calibri"/>
                <a:ea typeface="Calibri"/>
                <a:cs typeface="Calibri"/>
                <a:sym typeface="Calibri"/>
              </a:defRPr>
            </a:lvl4pPr>
            <a:lvl5pPr marL="0" marR="0" lvl="4" indent="0" algn="r" rtl="0">
              <a:spcBef>
                <a:spcPts val="0"/>
              </a:spcBef>
              <a:buNone/>
              <a:defRPr sz="1200" b="0" i="0" u="none" strike="noStrike" cap="none">
                <a:solidFill>
                  <a:srgbClr val="008784"/>
                </a:solidFill>
                <a:latin typeface="Calibri"/>
                <a:ea typeface="Calibri"/>
                <a:cs typeface="Calibri"/>
                <a:sym typeface="Calibri"/>
              </a:defRPr>
            </a:lvl5pPr>
            <a:lvl6pPr marL="0" marR="0" lvl="5" indent="0" algn="r" rtl="0">
              <a:spcBef>
                <a:spcPts val="0"/>
              </a:spcBef>
              <a:buNone/>
              <a:defRPr sz="1200" b="0" i="0" u="none" strike="noStrike" cap="none">
                <a:solidFill>
                  <a:srgbClr val="008784"/>
                </a:solidFill>
                <a:latin typeface="Calibri"/>
                <a:ea typeface="Calibri"/>
                <a:cs typeface="Calibri"/>
                <a:sym typeface="Calibri"/>
              </a:defRPr>
            </a:lvl6pPr>
            <a:lvl7pPr marL="0" marR="0" lvl="6" indent="0" algn="r" rtl="0">
              <a:spcBef>
                <a:spcPts val="0"/>
              </a:spcBef>
              <a:buNone/>
              <a:defRPr sz="1200" b="0" i="0" u="none" strike="noStrike" cap="none">
                <a:solidFill>
                  <a:srgbClr val="008784"/>
                </a:solidFill>
                <a:latin typeface="Calibri"/>
                <a:ea typeface="Calibri"/>
                <a:cs typeface="Calibri"/>
                <a:sym typeface="Calibri"/>
              </a:defRPr>
            </a:lvl7pPr>
            <a:lvl8pPr marL="0" marR="0" lvl="7" indent="0" algn="r" rtl="0">
              <a:spcBef>
                <a:spcPts val="0"/>
              </a:spcBef>
              <a:buNone/>
              <a:defRPr sz="1200" b="0" i="0" u="none" strike="noStrike" cap="none">
                <a:solidFill>
                  <a:srgbClr val="008784"/>
                </a:solidFill>
                <a:latin typeface="Calibri"/>
                <a:ea typeface="Calibri"/>
                <a:cs typeface="Calibri"/>
                <a:sym typeface="Calibri"/>
              </a:defRPr>
            </a:lvl8pPr>
            <a:lvl9pPr marL="0" marR="0" lvl="8" indent="0" algn="r" rtl="0">
              <a:spcBef>
                <a:spcPts val="0"/>
              </a:spcBef>
              <a:buNone/>
              <a:defRPr sz="1200" b="0" i="0" u="none" strike="noStrike" cap="none">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s/bullets">
  <p:cSld name="Contents/bullet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28680" y="428604"/>
            <a:ext cx="8229600" cy="55399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642910" y="1384299"/>
            <a:ext cx="7715277" cy="4259279"/>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rgbClr val="7F7F7F"/>
              </a:buClr>
              <a:buSzPts val="2200"/>
              <a:buFont typeface="Calibri"/>
              <a:buAutoNum type="arabicPeriod"/>
              <a:defRPr sz="2200" b="0"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36" name="Shape 36" descr="C:\Users\EHazell\Google Drive\Grade R Mathematics Project\Kelello\Kelello-Logo-on-Dark-300x200.gif"/>
          <p:cNvPicPr preferRelativeResize="0"/>
          <p:nvPr/>
        </p:nvPicPr>
        <p:blipFill rotWithShape="1">
          <a:blip r:embed="rId2">
            <a:alphaModFix/>
          </a:blip>
          <a:srcRect/>
          <a:stretch/>
        </p:blipFill>
        <p:spPr>
          <a:xfrm>
            <a:off x="611560" y="5589240"/>
            <a:ext cx="1381125" cy="9207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line header">
  <p:cSld name="Two line head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28680" y="428604"/>
            <a:ext cx="8229600" cy="55399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644400" y="1386000"/>
            <a:ext cx="7715277" cy="404337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rgbClr val="7F7F7F"/>
              </a:buClr>
              <a:buSzPts val="2200"/>
              <a:buFont typeface="Calibri"/>
              <a:buAutoNum type="arabicPeriod"/>
              <a:defRPr sz="2200" b="0"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
        <p:nvSpPr>
          <p:cNvPr id="42" name="Shape 42"/>
          <p:cNvSpPr txBox="1">
            <a:spLocks noGrp="1"/>
          </p:cNvSpPr>
          <p:nvPr>
            <p:ph type="body" idx="2"/>
          </p:nvPr>
        </p:nvSpPr>
        <p:spPr>
          <a:xfrm>
            <a:off x="1057335" y="857232"/>
            <a:ext cx="7800945" cy="461665"/>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rgbClr val="7F7F7F"/>
              </a:buClr>
              <a:buSzPts val="2400"/>
              <a:buFont typeface="Arial"/>
              <a:buNone/>
              <a:defRPr sz="2400" b="1"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3" name="Shape 43" descr="C:\Users\EHazell\Google Drive\Grade R Mathematics Project\Kelello\Kelello-Logo-on-Dark-300x200.gif"/>
          <p:cNvPicPr preferRelativeResize="0"/>
          <p:nvPr/>
        </p:nvPicPr>
        <p:blipFill rotWithShape="1">
          <a:blip r:embed="rId2">
            <a:alphaModFix/>
          </a:blip>
          <a:srcRect/>
          <a:stretch/>
        </p:blipFill>
        <p:spPr>
          <a:xfrm>
            <a:off x="611560" y="5589240"/>
            <a:ext cx="1381125" cy="9207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Shape 46"/>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Shape 52"/>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57" name="Shape 57"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67" name="Shape 67"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73" name="Shape 73"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6D3D8"/>
            </a:gs>
            <a:gs pos="50000">
              <a:srgbClr val="BFCFEC"/>
            </a:gs>
            <a:gs pos="100000">
              <a:srgbClr val="E0E8F4"/>
            </a:gs>
          </a:gsLst>
          <a:lin ang="5400000" scaled="0"/>
        </a:gradFill>
        <a:effectLst/>
      </p:bgPr>
    </p:bg>
    <p:spTree>
      <p:nvGrpSpPr>
        <p:cNvPr id="1" name="Shape 9"/>
        <p:cNvGrpSpPr/>
        <p:nvPr/>
      </p:nvGrpSpPr>
      <p:grpSpPr>
        <a:xfrm>
          <a:off x="0" y="0"/>
          <a:ext cx="0" cy="0"/>
          <a:chOff x="0" y="0"/>
          <a:chExt cx="0" cy="0"/>
        </a:xfrm>
      </p:grpSpPr>
      <p:pic>
        <p:nvPicPr>
          <p:cNvPr id="10" name="Shape 10" descr="Jet PowerPoint page.jpg"/>
          <p:cNvPicPr preferRelativeResize="0"/>
          <p:nvPr/>
        </p:nvPicPr>
        <p:blipFill rotWithShape="1">
          <a:blip r:embed="rId16">
            <a:alphaModFix/>
          </a:blip>
          <a:srcRect/>
          <a:stretch/>
        </p:blipFill>
        <p:spPr>
          <a:xfrm>
            <a:off x="0" y="0"/>
            <a:ext cx="9144000" cy="6858000"/>
          </a:xfrm>
          <a:prstGeom prst="rect">
            <a:avLst/>
          </a:prstGeom>
          <a:noFill/>
          <a:ln>
            <a:noFill/>
          </a:ln>
        </p:spPr>
      </p:pic>
      <p:sp>
        <p:nvSpPr>
          <p:cNvPr id="11" name="Shape 11"/>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8784"/>
                </a:solidFill>
                <a:latin typeface="Calibri"/>
                <a:ea typeface="Calibri"/>
                <a:cs typeface="Calibri"/>
                <a:sym typeface="Calibri"/>
              </a:defRPr>
            </a:lvl1pPr>
            <a:lvl2pPr marL="0" marR="0" lvl="1" indent="0" algn="r" rtl="0">
              <a:spcBef>
                <a:spcPts val="0"/>
              </a:spcBef>
              <a:buNone/>
              <a:defRPr sz="1200" b="0" i="0" u="none" strike="noStrike" cap="none">
                <a:solidFill>
                  <a:srgbClr val="008784"/>
                </a:solidFill>
                <a:latin typeface="Calibri"/>
                <a:ea typeface="Calibri"/>
                <a:cs typeface="Calibri"/>
                <a:sym typeface="Calibri"/>
              </a:defRPr>
            </a:lvl2pPr>
            <a:lvl3pPr marL="0" marR="0" lvl="2" indent="0" algn="r" rtl="0">
              <a:spcBef>
                <a:spcPts val="0"/>
              </a:spcBef>
              <a:buNone/>
              <a:defRPr sz="1200" b="0" i="0" u="none" strike="noStrike" cap="none">
                <a:solidFill>
                  <a:srgbClr val="008784"/>
                </a:solidFill>
                <a:latin typeface="Calibri"/>
                <a:ea typeface="Calibri"/>
                <a:cs typeface="Calibri"/>
                <a:sym typeface="Calibri"/>
              </a:defRPr>
            </a:lvl3pPr>
            <a:lvl4pPr marL="0" marR="0" lvl="3" indent="0" algn="r" rtl="0">
              <a:spcBef>
                <a:spcPts val="0"/>
              </a:spcBef>
              <a:buNone/>
              <a:defRPr sz="1200" b="0" i="0" u="none" strike="noStrike" cap="none">
                <a:solidFill>
                  <a:srgbClr val="008784"/>
                </a:solidFill>
                <a:latin typeface="Calibri"/>
                <a:ea typeface="Calibri"/>
                <a:cs typeface="Calibri"/>
                <a:sym typeface="Calibri"/>
              </a:defRPr>
            </a:lvl4pPr>
            <a:lvl5pPr marL="0" marR="0" lvl="4" indent="0" algn="r" rtl="0">
              <a:spcBef>
                <a:spcPts val="0"/>
              </a:spcBef>
              <a:buNone/>
              <a:defRPr sz="1200" b="0" i="0" u="none" strike="noStrike" cap="none">
                <a:solidFill>
                  <a:srgbClr val="008784"/>
                </a:solidFill>
                <a:latin typeface="Calibri"/>
                <a:ea typeface="Calibri"/>
                <a:cs typeface="Calibri"/>
                <a:sym typeface="Calibri"/>
              </a:defRPr>
            </a:lvl5pPr>
            <a:lvl6pPr marL="0" marR="0" lvl="5" indent="0" algn="r" rtl="0">
              <a:spcBef>
                <a:spcPts val="0"/>
              </a:spcBef>
              <a:buNone/>
              <a:defRPr sz="1200" b="0" i="0" u="none" strike="noStrike" cap="none">
                <a:solidFill>
                  <a:srgbClr val="008784"/>
                </a:solidFill>
                <a:latin typeface="Calibri"/>
                <a:ea typeface="Calibri"/>
                <a:cs typeface="Calibri"/>
                <a:sym typeface="Calibri"/>
              </a:defRPr>
            </a:lvl6pPr>
            <a:lvl7pPr marL="0" marR="0" lvl="6" indent="0" algn="r" rtl="0">
              <a:spcBef>
                <a:spcPts val="0"/>
              </a:spcBef>
              <a:buNone/>
              <a:defRPr sz="1200" b="0" i="0" u="none" strike="noStrike" cap="none">
                <a:solidFill>
                  <a:srgbClr val="008784"/>
                </a:solidFill>
                <a:latin typeface="Calibri"/>
                <a:ea typeface="Calibri"/>
                <a:cs typeface="Calibri"/>
                <a:sym typeface="Calibri"/>
              </a:defRPr>
            </a:lvl7pPr>
            <a:lvl8pPr marL="0" marR="0" lvl="7" indent="0" algn="r" rtl="0">
              <a:spcBef>
                <a:spcPts val="0"/>
              </a:spcBef>
              <a:buNone/>
              <a:defRPr sz="1200" b="0" i="0" u="none" strike="noStrike" cap="none">
                <a:solidFill>
                  <a:srgbClr val="008784"/>
                </a:solidFill>
                <a:latin typeface="Calibri"/>
                <a:ea typeface="Calibri"/>
                <a:cs typeface="Calibri"/>
                <a:sym typeface="Calibri"/>
              </a:defRPr>
            </a:lvl8pPr>
            <a:lvl9pPr marL="0" marR="0" lvl="8" indent="0" algn="r" rtl="0">
              <a:spcBef>
                <a:spcPts val="0"/>
              </a:spcBef>
              <a:buNone/>
              <a:defRPr sz="1200" b="0" i="0" u="none" strike="noStrike" cap="none">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728690" y="977248"/>
            <a:ext cx="7772400" cy="360882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rgbClr val="008784"/>
              </a:buClr>
              <a:buSzPts val="3000"/>
              <a:buFont typeface="Calibri"/>
              <a:buNone/>
            </a:pPr>
            <a:br>
              <a:rPr lang="en-ZA" sz="3000" b="1" i="0" u="none" strike="noStrike" cap="none" dirty="0">
                <a:solidFill>
                  <a:srgbClr val="008784"/>
                </a:solidFill>
                <a:latin typeface="Calibri"/>
                <a:ea typeface="Calibri"/>
                <a:cs typeface="Calibri"/>
                <a:sym typeface="Calibri"/>
              </a:rPr>
            </a:br>
            <a:br>
              <a:rPr lang="en-ZA" sz="3000" b="1" i="0" u="none" strike="noStrike" cap="none" dirty="0">
                <a:solidFill>
                  <a:srgbClr val="008784"/>
                </a:solidFill>
                <a:latin typeface="Calibri"/>
                <a:ea typeface="Calibri"/>
                <a:cs typeface="Calibri"/>
                <a:sym typeface="Calibri"/>
              </a:rPr>
            </a:br>
            <a:r>
              <a:rPr lang="en-ZA" sz="4000" b="1" i="0" u="none" strike="noStrike" cap="none" dirty="0">
                <a:solidFill>
                  <a:srgbClr val="008784"/>
                </a:solidFill>
                <a:latin typeface="Calibri"/>
                <a:ea typeface="Calibri"/>
                <a:cs typeface="Calibri"/>
                <a:sym typeface="Calibri"/>
              </a:rPr>
              <a:t>Grade R Maths project</a:t>
            </a:r>
            <a:br>
              <a:rPr lang="en-ZA" sz="4000" b="1" i="0" u="none" strike="noStrike" cap="none" dirty="0">
                <a:solidFill>
                  <a:srgbClr val="008784"/>
                </a:solidFill>
                <a:latin typeface="Calibri"/>
                <a:ea typeface="Calibri"/>
                <a:cs typeface="Calibri"/>
                <a:sym typeface="Calibri"/>
              </a:rPr>
            </a:br>
            <a:r>
              <a:rPr lang="en-ZA" sz="4000" b="1" i="0" u="none" strike="noStrike" cap="none" dirty="0">
                <a:solidFill>
                  <a:srgbClr val="008784"/>
                </a:solidFill>
                <a:latin typeface="Calibri"/>
                <a:ea typeface="Calibri"/>
                <a:cs typeface="Calibri"/>
                <a:sym typeface="Calibri"/>
              </a:rPr>
              <a:t>External Evaluation</a:t>
            </a:r>
            <a:br>
              <a:rPr lang="en-ZA" sz="4000" b="1" i="0" u="none" strike="noStrike" cap="none" dirty="0">
                <a:solidFill>
                  <a:srgbClr val="008784"/>
                </a:solidFill>
                <a:latin typeface="Calibri"/>
                <a:ea typeface="Calibri"/>
                <a:cs typeface="Calibri"/>
                <a:sym typeface="Calibri"/>
              </a:rPr>
            </a:br>
            <a:br>
              <a:rPr lang="en-ZA" sz="4000" b="1" i="0" u="none" strike="noStrike" cap="none" dirty="0">
                <a:solidFill>
                  <a:srgbClr val="008784"/>
                </a:solidFill>
                <a:latin typeface="Calibri"/>
                <a:ea typeface="Calibri"/>
                <a:cs typeface="Calibri"/>
                <a:sym typeface="Calibri"/>
              </a:rPr>
            </a:br>
            <a:r>
              <a:rPr lang="en-ZA" sz="4000" b="1" i="0" u="none" strike="noStrike" cap="none" dirty="0">
                <a:solidFill>
                  <a:srgbClr val="008784"/>
                </a:solidFill>
                <a:latin typeface="Calibri"/>
                <a:ea typeface="Calibri"/>
                <a:cs typeface="Calibri"/>
                <a:sym typeface="Calibri"/>
              </a:rPr>
              <a:t>Methodology</a:t>
            </a:r>
            <a:br>
              <a:rPr lang="en-ZA" sz="4000" b="1" i="0" u="none" strike="noStrike" cap="none" dirty="0">
                <a:solidFill>
                  <a:srgbClr val="008784"/>
                </a:solidFill>
                <a:latin typeface="Calibri"/>
                <a:ea typeface="Calibri"/>
                <a:cs typeface="Calibri"/>
                <a:sym typeface="Calibri"/>
              </a:rPr>
            </a:b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sz="3000" b="1" i="0" u="none" strike="noStrike" cap="none" dirty="0">
                <a:solidFill>
                  <a:srgbClr val="008784"/>
                </a:solidFill>
                <a:latin typeface="Calibri"/>
                <a:ea typeface="Calibri"/>
                <a:cs typeface="Calibri"/>
                <a:sym typeface="Calibri"/>
              </a:rPr>
              <a:t>Research questions</a:t>
            </a:r>
            <a:endParaRPr dirty="0"/>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2</a:t>
            </a:fld>
            <a:endParaRPr sz="1200">
              <a:solidFill>
                <a:srgbClr val="008784"/>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886F8B1E-1AD2-45E4-B926-EFE9A3998354}"/>
              </a:ext>
            </a:extLst>
          </p:cNvPr>
          <p:cNvPicPr>
            <a:picLocks noChangeAspect="1"/>
          </p:cNvPicPr>
          <p:nvPr/>
        </p:nvPicPr>
        <p:blipFill rotWithShape="1">
          <a:blip r:embed="rId3"/>
          <a:srcRect t="1071"/>
          <a:stretch/>
        </p:blipFill>
        <p:spPr>
          <a:xfrm>
            <a:off x="122487" y="1175656"/>
            <a:ext cx="8835914" cy="4523015"/>
          </a:xfrm>
          <a:prstGeom prst="rect">
            <a:avLst/>
          </a:prstGeom>
        </p:spPr>
      </p:pic>
    </p:spTree>
    <p:extLst>
      <p:ext uri="{BB962C8B-B14F-4D97-AF65-F5344CB8AC3E}">
        <p14:creationId xmlns:p14="http://schemas.microsoft.com/office/powerpoint/2010/main" val="310824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1F7F-A505-47CB-B7D9-8856588FB346}"/>
              </a:ext>
            </a:extLst>
          </p:cNvPr>
          <p:cNvSpPr>
            <a:spLocks noGrp="1"/>
          </p:cNvSpPr>
          <p:nvPr>
            <p:ph type="title"/>
          </p:nvPr>
        </p:nvSpPr>
        <p:spPr/>
        <p:txBody>
          <a:bodyPr/>
          <a:lstStyle/>
          <a:p>
            <a:r>
              <a:rPr lang="en-ZA" dirty="0"/>
              <a:t>Data collection methods and sources</a:t>
            </a:r>
          </a:p>
        </p:txBody>
      </p:sp>
      <p:sp>
        <p:nvSpPr>
          <p:cNvPr id="4" name="Slide Number Placeholder 3">
            <a:extLst>
              <a:ext uri="{FF2B5EF4-FFF2-40B4-BE49-F238E27FC236}">
                <a16:creationId xmlns:a16="http://schemas.microsoft.com/office/drawing/2014/main" id="{85D9DE35-43F4-4E31-A1C9-AA6A3938434E}"/>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ZA" smtClean="0"/>
              <a:t>3</a:t>
            </a:fld>
            <a:endParaRPr lang="en-ZA"/>
          </a:p>
        </p:txBody>
      </p:sp>
      <p:graphicFrame>
        <p:nvGraphicFramePr>
          <p:cNvPr id="9" name="Table 8">
            <a:extLst>
              <a:ext uri="{FF2B5EF4-FFF2-40B4-BE49-F238E27FC236}">
                <a16:creationId xmlns:a16="http://schemas.microsoft.com/office/drawing/2014/main" id="{6D15E1D1-CB85-4B5E-8C8A-5400C4C969F3}"/>
              </a:ext>
            </a:extLst>
          </p:cNvPr>
          <p:cNvGraphicFramePr>
            <a:graphicFrameLocks noGrp="1"/>
          </p:cNvGraphicFramePr>
          <p:nvPr>
            <p:extLst>
              <p:ext uri="{D42A27DB-BD31-4B8C-83A1-F6EECF244321}">
                <p14:modId xmlns:p14="http://schemas.microsoft.com/office/powerpoint/2010/main" val="1832122165"/>
              </p:ext>
            </p:extLst>
          </p:nvPr>
        </p:nvGraphicFramePr>
        <p:xfrm>
          <a:off x="628680" y="982603"/>
          <a:ext cx="7649906" cy="5784801"/>
        </p:xfrm>
        <a:graphic>
          <a:graphicData uri="http://schemas.openxmlformats.org/drawingml/2006/table">
            <a:tbl>
              <a:tblPr firstRow="1" firstCol="1" bandRow="1">
                <a:tableStyleId>{5C22544A-7EE6-4342-B048-85BDC9FD1C3A}</a:tableStyleId>
              </a:tblPr>
              <a:tblGrid>
                <a:gridCol w="2816649">
                  <a:extLst>
                    <a:ext uri="{9D8B030D-6E8A-4147-A177-3AD203B41FA5}">
                      <a16:colId xmlns:a16="http://schemas.microsoft.com/office/drawing/2014/main" val="4191367536"/>
                    </a:ext>
                  </a:extLst>
                </a:gridCol>
                <a:gridCol w="1231790">
                  <a:extLst>
                    <a:ext uri="{9D8B030D-6E8A-4147-A177-3AD203B41FA5}">
                      <a16:colId xmlns:a16="http://schemas.microsoft.com/office/drawing/2014/main" val="2373001081"/>
                    </a:ext>
                  </a:extLst>
                </a:gridCol>
                <a:gridCol w="978381">
                  <a:extLst>
                    <a:ext uri="{9D8B030D-6E8A-4147-A177-3AD203B41FA5}">
                      <a16:colId xmlns:a16="http://schemas.microsoft.com/office/drawing/2014/main" val="296632717"/>
                    </a:ext>
                  </a:extLst>
                </a:gridCol>
                <a:gridCol w="965964">
                  <a:extLst>
                    <a:ext uri="{9D8B030D-6E8A-4147-A177-3AD203B41FA5}">
                      <a16:colId xmlns:a16="http://schemas.microsoft.com/office/drawing/2014/main" val="248539411"/>
                    </a:ext>
                  </a:extLst>
                </a:gridCol>
                <a:gridCol w="828561">
                  <a:extLst>
                    <a:ext uri="{9D8B030D-6E8A-4147-A177-3AD203B41FA5}">
                      <a16:colId xmlns:a16="http://schemas.microsoft.com/office/drawing/2014/main" val="3024977868"/>
                    </a:ext>
                  </a:extLst>
                </a:gridCol>
                <a:gridCol w="828561">
                  <a:extLst>
                    <a:ext uri="{9D8B030D-6E8A-4147-A177-3AD203B41FA5}">
                      <a16:colId xmlns:a16="http://schemas.microsoft.com/office/drawing/2014/main" val="3449585818"/>
                    </a:ext>
                  </a:extLst>
                </a:gridCol>
              </a:tblGrid>
              <a:tr h="376786">
                <a:tc rowSpan="2">
                  <a:txBody>
                    <a:bodyPr/>
                    <a:lstStyle/>
                    <a:p>
                      <a:pPr algn="ctr">
                        <a:lnSpc>
                          <a:spcPct val="150000"/>
                        </a:lnSpc>
                        <a:spcAft>
                          <a:spcPts val="0"/>
                        </a:spcAft>
                      </a:pPr>
                      <a:r>
                        <a:rPr lang="en-ZA" sz="2400" dirty="0">
                          <a:effectLst/>
                          <a:latin typeface="Calibri" panose="020F0502020204030204" pitchFamily="34" charset="0"/>
                          <a:ea typeface="Times New Roman" panose="02020603050405020304" pitchFamily="18" charset="0"/>
                          <a:cs typeface="Times New Roman" panose="02020603050405020304" pitchFamily="18" charset="0"/>
                        </a:rPr>
                        <a:t>Activities</a:t>
                      </a:r>
                    </a:p>
                  </a:txBody>
                  <a:tcPr marL="68580" marR="68580" marT="0" marB="0" anchor="ctr"/>
                </a:tc>
                <a:tc gridSpan="5">
                  <a:txBody>
                    <a:bodyPr/>
                    <a:lstStyle/>
                    <a:p>
                      <a:pPr algn="ctr">
                        <a:lnSpc>
                          <a:spcPct val="150000"/>
                        </a:lnSpc>
                        <a:spcAft>
                          <a:spcPts val="0"/>
                        </a:spcAft>
                      </a:pPr>
                      <a:r>
                        <a:rPr lang="en-ZA" sz="1600" dirty="0">
                          <a:effectLst/>
                          <a:latin typeface="Calibri" panose="020F0502020204030204" pitchFamily="34" charset="0"/>
                          <a:cs typeface="Calibri" panose="020F0502020204030204" pitchFamily="34" charset="0"/>
                        </a:rPr>
                        <a:t>Level</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953825650"/>
                  </a:ext>
                </a:extLst>
              </a:tr>
              <a:tr h="714586">
                <a:tc vMerge="1">
                  <a:txBody>
                    <a:bodyPr/>
                    <a:lstStyle/>
                    <a:p>
                      <a:endParaRPr lang="en-ZA"/>
                    </a:p>
                  </a:txBody>
                  <a:tcPr/>
                </a:tc>
                <a:tc>
                  <a:txBody>
                    <a:bodyPr/>
                    <a:lstStyle/>
                    <a:p>
                      <a:pPr algn="ctr">
                        <a:lnSpc>
                          <a:spcPct val="150000"/>
                        </a:lnSpc>
                        <a:spcAft>
                          <a:spcPts val="0"/>
                        </a:spcAft>
                      </a:pPr>
                      <a:r>
                        <a:rPr lang="en-ZA" sz="1600" dirty="0">
                          <a:solidFill>
                            <a:schemeClr val="bg1"/>
                          </a:solidFill>
                          <a:effectLst/>
                          <a:latin typeface="Calibri" panose="020F0502020204030204" pitchFamily="34" charset="0"/>
                          <a:cs typeface="Calibri" panose="020F0502020204030204" pitchFamily="34" charset="0"/>
                        </a:rPr>
                        <a:t>Project/ province</a:t>
                      </a:r>
                      <a:endParaRPr lang="en-ZA"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0070C0"/>
                    </a:solidFill>
                  </a:tcPr>
                </a:tc>
                <a:tc>
                  <a:txBody>
                    <a:bodyPr/>
                    <a:lstStyle/>
                    <a:p>
                      <a:pPr algn="ctr">
                        <a:lnSpc>
                          <a:spcPct val="150000"/>
                        </a:lnSpc>
                        <a:spcAft>
                          <a:spcPts val="0"/>
                        </a:spcAft>
                      </a:pPr>
                      <a:r>
                        <a:rPr lang="en-ZA" sz="1600" dirty="0">
                          <a:solidFill>
                            <a:schemeClr val="bg1"/>
                          </a:solidFill>
                          <a:effectLst/>
                          <a:latin typeface="Calibri" panose="020F0502020204030204" pitchFamily="34" charset="0"/>
                          <a:cs typeface="Calibri" panose="020F0502020204030204" pitchFamily="34" charset="0"/>
                        </a:rPr>
                        <a:t>District</a:t>
                      </a:r>
                      <a:endParaRPr lang="en-ZA"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0070C0"/>
                    </a:solidFill>
                  </a:tcPr>
                </a:tc>
                <a:tc>
                  <a:txBody>
                    <a:bodyPr/>
                    <a:lstStyle/>
                    <a:p>
                      <a:pPr algn="ctr">
                        <a:lnSpc>
                          <a:spcPct val="150000"/>
                        </a:lnSpc>
                        <a:spcAft>
                          <a:spcPts val="0"/>
                        </a:spcAft>
                      </a:pPr>
                      <a:r>
                        <a:rPr lang="en-ZA" sz="1600" dirty="0">
                          <a:solidFill>
                            <a:schemeClr val="bg1"/>
                          </a:solidFill>
                          <a:effectLst/>
                          <a:latin typeface="Calibri" panose="020F0502020204030204" pitchFamily="34" charset="0"/>
                          <a:cs typeface="Calibri" panose="020F0502020204030204" pitchFamily="34" charset="0"/>
                        </a:rPr>
                        <a:t>School</a:t>
                      </a:r>
                      <a:endParaRPr lang="en-ZA"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0070C0"/>
                    </a:solidFill>
                  </a:tcPr>
                </a:tc>
                <a:tc>
                  <a:txBody>
                    <a:bodyPr/>
                    <a:lstStyle/>
                    <a:p>
                      <a:pPr algn="ctr">
                        <a:lnSpc>
                          <a:spcPct val="150000"/>
                        </a:lnSpc>
                        <a:spcAft>
                          <a:spcPts val="0"/>
                        </a:spcAft>
                      </a:pPr>
                      <a:r>
                        <a:rPr lang="en-ZA" sz="1600" dirty="0">
                          <a:solidFill>
                            <a:schemeClr val="bg1"/>
                          </a:solidFill>
                          <a:effectLst/>
                          <a:latin typeface="Calibri" panose="020F0502020204030204" pitchFamily="34" charset="0"/>
                          <a:cs typeface="Calibri" panose="020F0502020204030204" pitchFamily="34" charset="0"/>
                        </a:rPr>
                        <a:t>Teacher</a:t>
                      </a:r>
                      <a:endParaRPr lang="en-ZA"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0070C0"/>
                    </a:solidFill>
                  </a:tcPr>
                </a:tc>
                <a:tc>
                  <a:txBody>
                    <a:bodyPr/>
                    <a:lstStyle/>
                    <a:p>
                      <a:pPr algn="ctr">
                        <a:lnSpc>
                          <a:spcPct val="150000"/>
                        </a:lnSpc>
                        <a:spcAft>
                          <a:spcPts val="0"/>
                        </a:spcAft>
                      </a:pPr>
                      <a:r>
                        <a:rPr lang="en-ZA" sz="1600" dirty="0">
                          <a:solidFill>
                            <a:schemeClr val="bg1"/>
                          </a:solidFill>
                          <a:effectLst/>
                          <a:latin typeface="Calibri" panose="020F0502020204030204" pitchFamily="34" charset="0"/>
                          <a:cs typeface="Calibri" panose="020F0502020204030204" pitchFamily="34" charset="0"/>
                        </a:rPr>
                        <a:t>Learner</a:t>
                      </a:r>
                      <a:endParaRPr lang="en-ZA" sz="1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0070C0"/>
                    </a:solidFill>
                  </a:tcPr>
                </a:tc>
                <a:extLst>
                  <a:ext uri="{0D108BD9-81ED-4DB2-BD59-A6C34878D82A}">
                    <a16:rowId xmlns:a16="http://schemas.microsoft.com/office/drawing/2014/main" val="3151138688"/>
                  </a:ext>
                </a:extLst>
              </a:tr>
              <a:tr h="376786">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Key stakeholder interviews </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dirty="0">
                          <a:effectLst/>
                        </a:rPr>
                        <a:t> </a:t>
                      </a:r>
                      <a:endParaRPr lang="en-ZA"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5237373"/>
                  </a:ext>
                </a:extLst>
              </a:tr>
              <a:tr h="376786">
                <a:tc>
                  <a:txBody>
                    <a:bodyPr/>
                    <a:lstStyle/>
                    <a:p>
                      <a:pPr algn="just">
                        <a:lnSpc>
                          <a:spcPct val="150000"/>
                        </a:lnSpc>
                        <a:spcAft>
                          <a:spcPts val="0"/>
                        </a:spcAft>
                      </a:pPr>
                      <a:r>
                        <a:rPr lang="en-ZA" sz="1600">
                          <a:effectLst/>
                          <a:latin typeface="Calibri" panose="020F0502020204030204" pitchFamily="34" charset="0"/>
                          <a:cs typeface="Calibri" panose="020F0502020204030204" pitchFamily="34" charset="0"/>
                        </a:rPr>
                        <a:t>Subject Advisor test </a:t>
                      </a:r>
                      <a:endParaRPr lang="en-ZA"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9557202"/>
                  </a:ext>
                </a:extLst>
              </a:tr>
              <a:tr h="376786">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Teacher test </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0476302"/>
                  </a:ext>
                </a:extLst>
              </a:tr>
              <a:tr h="376786">
                <a:tc>
                  <a:txBody>
                    <a:bodyPr/>
                    <a:lstStyle/>
                    <a:p>
                      <a:pPr algn="just">
                        <a:lnSpc>
                          <a:spcPct val="150000"/>
                        </a:lnSpc>
                        <a:spcAft>
                          <a:spcPts val="0"/>
                        </a:spcAft>
                      </a:pPr>
                      <a:r>
                        <a:rPr lang="en-ZA" sz="1600">
                          <a:effectLst/>
                          <a:latin typeface="Calibri" panose="020F0502020204030204" pitchFamily="34" charset="0"/>
                          <a:cs typeface="Calibri" panose="020F0502020204030204" pitchFamily="34" charset="0"/>
                        </a:rPr>
                        <a:t>Training observation</a:t>
                      </a:r>
                      <a:endParaRPr lang="en-ZA"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dirty="0">
                          <a:effectLst/>
                        </a:rPr>
                        <a:t>x</a:t>
                      </a:r>
                      <a:endParaRPr lang="en-ZA"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5055956"/>
                  </a:ext>
                </a:extLst>
              </a:tr>
              <a:tr h="395812">
                <a:tc>
                  <a:txBody>
                    <a:bodyPr/>
                    <a:lstStyle/>
                    <a:p>
                      <a:pPr algn="just">
                        <a:lnSpc>
                          <a:spcPct val="150000"/>
                        </a:lnSpc>
                        <a:spcAft>
                          <a:spcPts val="0"/>
                        </a:spcAft>
                      </a:pPr>
                      <a:r>
                        <a:rPr lang="en-ZA" sz="1600">
                          <a:effectLst/>
                          <a:latin typeface="Calibri" panose="020F0502020204030204" pitchFamily="34" charset="0"/>
                          <a:cs typeface="Calibri" panose="020F0502020204030204" pitchFamily="34" charset="0"/>
                        </a:rPr>
                        <a:t>Training dry-run observation</a:t>
                      </a:r>
                      <a:endParaRPr lang="en-ZA"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7180013"/>
                  </a:ext>
                </a:extLst>
              </a:tr>
              <a:tr h="512821">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Cluster workshop observation</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72487588"/>
                  </a:ext>
                </a:extLst>
              </a:tr>
              <a:tr h="753573">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Cluster workshop dry-run observation</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6717844"/>
                  </a:ext>
                </a:extLst>
              </a:tr>
              <a:tr h="753573">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Monitoring fidelity, tracking “dosage”</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dirty="0">
                          <a:effectLst/>
                        </a:rPr>
                        <a:t> x</a:t>
                      </a:r>
                      <a:endParaRPr lang="en-ZA"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0600476"/>
                  </a:ext>
                </a:extLst>
              </a:tr>
              <a:tr h="376786">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Case studies </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3167169"/>
                  </a:ext>
                </a:extLst>
              </a:tr>
              <a:tr h="376786">
                <a:tc>
                  <a:txBody>
                    <a:bodyPr/>
                    <a:lstStyle/>
                    <a:p>
                      <a:pPr algn="just">
                        <a:lnSpc>
                          <a:spcPct val="150000"/>
                        </a:lnSpc>
                        <a:spcAft>
                          <a:spcPts val="0"/>
                        </a:spcAft>
                      </a:pPr>
                      <a:r>
                        <a:rPr lang="en-ZA" sz="1600" dirty="0">
                          <a:effectLst/>
                          <a:latin typeface="Calibri" panose="020F0502020204030204" pitchFamily="34" charset="0"/>
                          <a:cs typeface="Calibri" panose="020F0502020204030204" pitchFamily="34" charset="0"/>
                        </a:rPr>
                        <a:t>Learner test </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x</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a:effectLst/>
                        </a:rPr>
                        <a:t> </a:t>
                      </a:r>
                      <a:endParaRPr lang="en-ZA"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400" b="1" dirty="0">
                          <a:effectLst/>
                        </a:rPr>
                        <a:t>x</a:t>
                      </a:r>
                      <a:endParaRPr lang="en-ZA"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2331332"/>
                  </a:ext>
                </a:extLst>
              </a:tr>
            </a:tbl>
          </a:graphicData>
        </a:graphic>
      </p:graphicFrame>
      <p:sp>
        <p:nvSpPr>
          <p:cNvPr id="10" name="Rectangle 4">
            <a:extLst>
              <a:ext uri="{FF2B5EF4-FFF2-40B4-BE49-F238E27FC236}">
                <a16:creationId xmlns:a16="http://schemas.microsoft.com/office/drawing/2014/main" id="{6D0CB99B-0654-4E58-828A-98667965B478}"/>
              </a:ext>
            </a:extLst>
          </p:cNvPr>
          <p:cNvSpPr>
            <a:spLocks noChangeArrowheads="1"/>
          </p:cNvSpPr>
          <p:nvPr/>
        </p:nvSpPr>
        <p:spPr bwMode="auto">
          <a:xfrm>
            <a:off x="629314" y="835274"/>
            <a:ext cx="104621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800" b="0" i="0" u="none" strike="noStrike" cap="none" normalizeH="0" baseline="0">
                <a:ln>
                  <a:noFill/>
                </a:ln>
                <a:solidFill>
                  <a:schemeClr val="tx1"/>
                </a:solidFill>
                <a:effectLst/>
                <a:latin typeface="Arial" panose="020B0604020202020204" pitchFamily="34"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484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p:nvPr/>
        </p:nvSpPr>
        <p:spPr>
          <a:xfrm>
            <a:off x="540085" y="178980"/>
            <a:ext cx="2376264"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2400">
                <a:solidFill>
                  <a:schemeClr val="lt1"/>
                </a:solidFill>
                <a:latin typeface="Calibri"/>
                <a:ea typeface="Calibri"/>
                <a:cs typeface="Calibri"/>
                <a:sym typeface="Calibri"/>
              </a:rPr>
              <a:t>Testing</a:t>
            </a:r>
            <a:endParaRPr/>
          </a:p>
        </p:txBody>
      </p:sp>
      <p:sp>
        <p:nvSpPr>
          <p:cNvPr id="238" name="Shape 238"/>
          <p:cNvSpPr/>
          <p:nvPr/>
        </p:nvSpPr>
        <p:spPr>
          <a:xfrm>
            <a:off x="7884369" y="1387332"/>
            <a:ext cx="1008699" cy="864096"/>
          </a:xfrm>
          <a:prstGeom prst="rect">
            <a:avLst/>
          </a:prstGeom>
          <a:solidFill>
            <a:srgbClr val="B7CCE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rgbClr val="002060"/>
                </a:solidFill>
                <a:latin typeface="Calibri"/>
                <a:ea typeface="Calibri"/>
                <a:cs typeface="Calibri"/>
                <a:sym typeface="Calibri"/>
              </a:rPr>
              <a:t>All</a:t>
            </a:r>
            <a:endParaRPr/>
          </a:p>
        </p:txBody>
      </p:sp>
      <p:sp>
        <p:nvSpPr>
          <p:cNvPr id="239" name="Shape 239"/>
          <p:cNvSpPr/>
          <p:nvPr/>
        </p:nvSpPr>
        <p:spPr>
          <a:xfrm>
            <a:off x="243009" y="1459340"/>
            <a:ext cx="2073928" cy="792088"/>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Subject Advisor Assessment</a:t>
            </a:r>
            <a:endParaRPr/>
          </a:p>
        </p:txBody>
      </p:sp>
      <p:sp>
        <p:nvSpPr>
          <p:cNvPr id="240" name="Shape 240"/>
          <p:cNvSpPr/>
          <p:nvPr/>
        </p:nvSpPr>
        <p:spPr>
          <a:xfrm>
            <a:off x="7380312" y="2974044"/>
            <a:ext cx="1661233" cy="864096"/>
          </a:xfrm>
          <a:prstGeom prst="rect">
            <a:avLst/>
          </a:prstGeom>
          <a:solidFill>
            <a:srgbClr val="FDE9D8"/>
          </a:solidFill>
          <a:ln w="25400" cap="flat" cmpd="sng">
            <a:solidFill>
              <a:srgbClr val="E36C0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rgbClr val="974806"/>
                </a:solidFill>
                <a:latin typeface="Calibri"/>
                <a:ea typeface="Calibri"/>
                <a:cs typeface="Calibri"/>
                <a:sym typeface="Calibri"/>
              </a:rPr>
              <a:t>2 districts, assess all</a:t>
            </a:r>
            <a:endParaRPr/>
          </a:p>
        </p:txBody>
      </p:sp>
      <p:sp>
        <p:nvSpPr>
          <p:cNvPr id="241" name="Shape 241"/>
          <p:cNvSpPr/>
          <p:nvPr/>
        </p:nvSpPr>
        <p:spPr>
          <a:xfrm>
            <a:off x="211007" y="3054629"/>
            <a:ext cx="2079647" cy="792088"/>
          </a:xfrm>
          <a:prstGeom prst="rect">
            <a:avLst/>
          </a:prstGeom>
          <a:solidFill>
            <a:srgbClr val="974806"/>
          </a:solidFill>
          <a:ln w="25400" cap="flat" cmpd="sng">
            <a:solidFill>
              <a:srgbClr val="97480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Teacher Assessment</a:t>
            </a:r>
            <a:endParaRPr/>
          </a:p>
        </p:txBody>
      </p:sp>
      <p:sp>
        <p:nvSpPr>
          <p:cNvPr id="242" name="Shape 242"/>
          <p:cNvSpPr/>
          <p:nvPr/>
        </p:nvSpPr>
        <p:spPr>
          <a:xfrm>
            <a:off x="204535" y="4403964"/>
            <a:ext cx="2039736"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Learner Assessment</a:t>
            </a:r>
            <a:endParaRPr/>
          </a:p>
        </p:txBody>
      </p:sp>
      <p:sp>
        <p:nvSpPr>
          <p:cNvPr id="243" name="Shape 243"/>
          <p:cNvSpPr/>
          <p:nvPr/>
        </p:nvSpPr>
        <p:spPr>
          <a:xfrm>
            <a:off x="2634888" y="1470880"/>
            <a:ext cx="1152128" cy="792088"/>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Pre test</a:t>
            </a:r>
            <a:endParaRPr/>
          </a:p>
        </p:txBody>
      </p:sp>
      <p:sp>
        <p:nvSpPr>
          <p:cNvPr id="244" name="Shape 244"/>
          <p:cNvSpPr/>
          <p:nvPr/>
        </p:nvSpPr>
        <p:spPr>
          <a:xfrm>
            <a:off x="5400091" y="1482420"/>
            <a:ext cx="1224137" cy="792088"/>
          </a:xfrm>
          <a:prstGeom prst="rect">
            <a:avLst/>
          </a:prstGeom>
          <a:solidFill>
            <a:srgbClr val="366092"/>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Post test</a:t>
            </a:r>
            <a:endParaRPr/>
          </a:p>
        </p:txBody>
      </p:sp>
      <p:sp>
        <p:nvSpPr>
          <p:cNvPr id="245" name="Shape 245"/>
          <p:cNvSpPr txBox="1"/>
          <p:nvPr/>
        </p:nvSpPr>
        <p:spPr>
          <a:xfrm>
            <a:off x="2156864" y="901588"/>
            <a:ext cx="558250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1800" b="1" dirty="0">
                <a:solidFill>
                  <a:schemeClr val="dk1"/>
                </a:solidFill>
                <a:latin typeface="Calibri"/>
                <a:ea typeface="Calibri"/>
                <a:cs typeface="Calibri"/>
                <a:sym typeface="Calibri"/>
              </a:rPr>
              <a:t>            2016	  2017		</a:t>
            </a:r>
            <a:endParaRPr dirty="0"/>
          </a:p>
        </p:txBody>
      </p:sp>
      <p:sp>
        <p:nvSpPr>
          <p:cNvPr id="246" name="Shape 246"/>
          <p:cNvSpPr/>
          <p:nvPr/>
        </p:nvSpPr>
        <p:spPr>
          <a:xfrm>
            <a:off x="3795988" y="2974044"/>
            <a:ext cx="1152128" cy="792088"/>
          </a:xfrm>
          <a:prstGeom prst="rect">
            <a:avLst/>
          </a:prstGeom>
          <a:solidFill>
            <a:srgbClr val="974806"/>
          </a:solidFill>
          <a:ln w="25400" cap="flat" cmpd="sng">
            <a:solidFill>
              <a:srgbClr val="97480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Pre test</a:t>
            </a:r>
            <a:endParaRPr/>
          </a:p>
        </p:txBody>
      </p:sp>
      <p:sp>
        <p:nvSpPr>
          <p:cNvPr id="247" name="Shape 247"/>
          <p:cNvSpPr/>
          <p:nvPr/>
        </p:nvSpPr>
        <p:spPr>
          <a:xfrm>
            <a:off x="5412230" y="2970069"/>
            <a:ext cx="1235501" cy="792088"/>
          </a:xfrm>
          <a:prstGeom prst="rect">
            <a:avLst/>
          </a:prstGeom>
          <a:solidFill>
            <a:srgbClr val="974806"/>
          </a:solidFill>
          <a:ln w="25400" cap="flat" cmpd="sng">
            <a:solidFill>
              <a:srgbClr val="97480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Post test</a:t>
            </a:r>
            <a:endParaRPr/>
          </a:p>
        </p:txBody>
      </p:sp>
      <p:sp>
        <p:nvSpPr>
          <p:cNvPr id="248" name="Shape 248"/>
          <p:cNvSpPr/>
          <p:nvPr/>
        </p:nvSpPr>
        <p:spPr>
          <a:xfrm>
            <a:off x="3851921" y="4319780"/>
            <a:ext cx="1096196"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Pre test</a:t>
            </a:r>
            <a:endParaRPr/>
          </a:p>
        </p:txBody>
      </p:sp>
      <p:sp>
        <p:nvSpPr>
          <p:cNvPr id="249" name="Shape 249"/>
          <p:cNvSpPr/>
          <p:nvPr/>
        </p:nvSpPr>
        <p:spPr>
          <a:xfrm>
            <a:off x="5412230" y="4319780"/>
            <a:ext cx="1211998"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chemeClr val="lt1"/>
                </a:solidFill>
                <a:latin typeface="Calibri"/>
                <a:ea typeface="Calibri"/>
                <a:cs typeface="Calibri"/>
                <a:sym typeface="Calibri"/>
              </a:rPr>
              <a:t>Post test</a:t>
            </a:r>
            <a:endParaRPr/>
          </a:p>
        </p:txBody>
      </p:sp>
      <p:sp>
        <p:nvSpPr>
          <p:cNvPr id="250" name="Shape 250"/>
          <p:cNvSpPr/>
          <p:nvPr/>
        </p:nvSpPr>
        <p:spPr>
          <a:xfrm>
            <a:off x="6865912" y="4283776"/>
            <a:ext cx="2175634" cy="828092"/>
          </a:xfrm>
          <a:prstGeom prst="rect">
            <a:avLst/>
          </a:prstGeom>
          <a:solidFill>
            <a:srgbClr val="EAF1DD"/>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2200">
                <a:solidFill>
                  <a:srgbClr val="4F6128"/>
                </a:solidFill>
                <a:latin typeface="Calibri"/>
                <a:ea typeface="Calibri"/>
                <a:cs typeface="Calibri"/>
                <a:sym typeface="Calibri"/>
              </a:rPr>
              <a:t>2 districts, select random sample</a:t>
            </a:r>
            <a:endParaRPr/>
          </a:p>
        </p:txBody>
      </p:sp>
      <p:sp>
        <p:nvSpPr>
          <p:cNvPr id="251" name="Shape 251"/>
          <p:cNvSpPr txBox="1"/>
          <p:nvPr/>
        </p:nvSpPr>
        <p:spPr>
          <a:xfrm>
            <a:off x="540085" y="178980"/>
            <a:ext cx="8229600"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8784"/>
              </a:buClr>
              <a:buSzPts val="3400"/>
              <a:buFont typeface="Calibri"/>
              <a:buNone/>
            </a:pPr>
            <a:r>
              <a:rPr lang="en-ZA" sz="3400" b="1" dirty="0">
                <a:solidFill>
                  <a:srgbClr val="008784"/>
                </a:solidFill>
                <a:latin typeface="Calibri"/>
                <a:ea typeface="Calibri"/>
                <a:cs typeface="Calibri"/>
                <a:sym typeface="Calibri"/>
              </a:rPr>
              <a:t>Assessments</a:t>
            </a:r>
            <a:endParaRPr lang="en-ZA" dirty="0"/>
          </a:p>
        </p:txBody>
      </p:sp>
      <p:sp>
        <p:nvSpPr>
          <p:cNvPr id="252" name="Shape 252"/>
          <p:cNvSpPr/>
          <p:nvPr/>
        </p:nvSpPr>
        <p:spPr>
          <a:xfrm>
            <a:off x="3311610" y="5370264"/>
            <a:ext cx="950812"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1600">
                <a:solidFill>
                  <a:schemeClr val="lt1"/>
                </a:solidFill>
                <a:latin typeface="Calibri"/>
                <a:ea typeface="Calibri"/>
                <a:cs typeface="Calibri"/>
                <a:sym typeface="Calibri"/>
              </a:rPr>
              <a:t>Inter-vention</a:t>
            </a:r>
            <a:endParaRPr sz="1600">
              <a:solidFill>
                <a:schemeClr val="lt1"/>
              </a:solidFill>
              <a:latin typeface="Calibri"/>
              <a:ea typeface="Calibri"/>
              <a:cs typeface="Calibri"/>
              <a:sym typeface="Calibri"/>
            </a:endParaRPr>
          </a:p>
        </p:txBody>
      </p:sp>
      <p:sp>
        <p:nvSpPr>
          <p:cNvPr id="253" name="Shape 253"/>
          <p:cNvSpPr/>
          <p:nvPr/>
        </p:nvSpPr>
        <p:spPr>
          <a:xfrm>
            <a:off x="4400019" y="5370264"/>
            <a:ext cx="808164"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1600">
                <a:solidFill>
                  <a:schemeClr val="lt1"/>
                </a:solidFill>
                <a:latin typeface="Calibri"/>
                <a:ea typeface="Calibri"/>
                <a:cs typeface="Calibri"/>
                <a:sym typeface="Calibri"/>
              </a:rPr>
              <a:t>Control </a:t>
            </a:r>
            <a:endParaRPr/>
          </a:p>
        </p:txBody>
      </p:sp>
      <p:sp>
        <p:nvSpPr>
          <p:cNvPr id="254" name="Shape 254"/>
          <p:cNvSpPr/>
          <p:nvPr/>
        </p:nvSpPr>
        <p:spPr>
          <a:xfrm>
            <a:off x="5412230" y="5370264"/>
            <a:ext cx="950812"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1600">
                <a:solidFill>
                  <a:schemeClr val="lt1"/>
                </a:solidFill>
                <a:latin typeface="Calibri"/>
                <a:ea typeface="Calibri"/>
                <a:cs typeface="Calibri"/>
                <a:sym typeface="Calibri"/>
              </a:rPr>
              <a:t>Inter-vention</a:t>
            </a:r>
            <a:endParaRPr sz="1600">
              <a:solidFill>
                <a:schemeClr val="lt1"/>
              </a:solidFill>
              <a:latin typeface="Calibri"/>
              <a:ea typeface="Calibri"/>
              <a:cs typeface="Calibri"/>
              <a:sym typeface="Calibri"/>
            </a:endParaRPr>
          </a:p>
        </p:txBody>
      </p:sp>
      <p:sp>
        <p:nvSpPr>
          <p:cNvPr id="255" name="Shape 255"/>
          <p:cNvSpPr/>
          <p:nvPr/>
        </p:nvSpPr>
        <p:spPr>
          <a:xfrm>
            <a:off x="6572148" y="5370264"/>
            <a:ext cx="808164" cy="792088"/>
          </a:xfrm>
          <a:prstGeom prst="rect">
            <a:avLst/>
          </a:prstGeom>
          <a:solidFill>
            <a:srgbClr val="4F6128"/>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ZA" sz="1600">
                <a:solidFill>
                  <a:schemeClr val="lt1"/>
                </a:solidFill>
                <a:latin typeface="Calibri"/>
                <a:ea typeface="Calibri"/>
                <a:cs typeface="Calibri"/>
                <a:sym typeface="Calibri"/>
              </a:rPr>
              <a:t>Control </a:t>
            </a:r>
            <a:endParaRPr/>
          </a:p>
        </p:txBody>
      </p:sp>
      <p:cxnSp>
        <p:nvCxnSpPr>
          <p:cNvPr id="256" name="Shape 256"/>
          <p:cNvCxnSpPr>
            <a:stCxn id="248" idx="2"/>
            <a:endCxn id="252" idx="0"/>
          </p:cNvCxnSpPr>
          <p:nvPr/>
        </p:nvCxnSpPr>
        <p:spPr>
          <a:xfrm flipH="1">
            <a:off x="3787119" y="5111868"/>
            <a:ext cx="612900" cy="258300"/>
          </a:xfrm>
          <a:prstGeom prst="straightConnector1">
            <a:avLst/>
          </a:prstGeom>
          <a:noFill/>
          <a:ln w="9525" cap="flat" cmpd="sng">
            <a:solidFill>
              <a:srgbClr val="4F6128"/>
            </a:solidFill>
            <a:prstDash val="solid"/>
            <a:round/>
            <a:headEnd type="none" w="sm" len="sm"/>
            <a:tailEnd type="stealth" w="med" len="med"/>
          </a:ln>
        </p:spPr>
      </p:cxnSp>
      <p:cxnSp>
        <p:nvCxnSpPr>
          <p:cNvPr id="257" name="Shape 257"/>
          <p:cNvCxnSpPr>
            <a:stCxn id="248" idx="2"/>
            <a:endCxn id="253" idx="0"/>
          </p:cNvCxnSpPr>
          <p:nvPr/>
        </p:nvCxnSpPr>
        <p:spPr>
          <a:xfrm>
            <a:off x="4400019" y="5111868"/>
            <a:ext cx="404100" cy="258300"/>
          </a:xfrm>
          <a:prstGeom prst="straightConnector1">
            <a:avLst/>
          </a:prstGeom>
          <a:noFill/>
          <a:ln w="9525" cap="flat" cmpd="sng">
            <a:solidFill>
              <a:srgbClr val="4F6128"/>
            </a:solidFill>
            <a:prstDash val="solid"/>
            <a:round/>
            <a:headEnd type="none" w="sm" len="sm"/>
            <a:tailEnd type="stealth" w="med" len="med"/>
          </a:ln>
        </p:spPr>
      </p:cxnSp>
      <p:cxnSp>
        <p:nvCxnSpPr>
          <p:cNvPr id="258" name="Shape 258"/>
          <p:cNvCxnSpPr/>
          <p:nvPr/>
        </p:nvCxnSpPr>
        <p:spPr>
          <a:xfrm flipH="1">
            <a:off x="5581134" y="5092936"/>
            <a:ext cx="613003" cy="258396"/>
          </a:xfrm>
          <a:prstGeom prst="straightConnector1">
            <a:avLst/>
          </a:prstGeom>
          <a:noFill/>
          <a:ln w="9525" cap="flat" cmpd="sng">
            <a:solidFill>
              <a:srgbClr val="4F6128"/>
            </a:solidFill>
            <a:prstDash val="solid"/>
            <a:round/>
            <a:headEnd type="none" w="sm" len="sm"/>
            <a:tailEnd type="stealth" w="med" len="med"/>
          </a:ln>
        </p:spPr>
      </p:cxnSp>
      <p:cxnSp>
        <p:nvCxnSpPr>
          <p:cNvPr id="259" name="Shape 259"/>
          <p:cNvCxnSpPr>
            <a:endCxn id="255" idx="0"/>
          </p:cNvCxnSpPr>
          <p:nvPr/>
        </p:nvCxnSpPr>
        <p:spPr>
          <a:xfrm>
            <a:off x="6243630" y="5111964"/>
            <a:ext cx="732600" cy="258300"/>
          </a:xfrm>
          <a:prstGeom prst="straightConnector1">
            <a:avLst/>
          </a:prstGeom>
          <a:noFill/>
          <a:ln w="9525" cap="flat" cmpd="sng">
            <a:solidFill>
              <a:srgbClr val="4F6128"/>
            </a:solidFill>
            <a:prstDash val="solid"/>
            <a:round/>
            <a:headEnd type="none" w="sm" len="sm"/>
            <a:tailEnd type="stealth"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sz="3000" b="1" i="0" u="none" strike="noStrike" cap="none" dirty="0">
                <a:solidFill>
                  <a:srgbClr val="008784"/>
                </a:solidFill>
                <a:latin typeface="Calibri"/>
                <a:ea typeface="Calibri"/>
                <a:cs typeface="Calibri"/>
                <a:sym typeface="Calibri"/>
              </a:rPr>
              <a:t>Limitations to evaluation design</a:t>
            </a:r>
            <a:endParaRPr dirty="0"/>
          </a:p>
        </p:txBody>
      </p:sp>
      <p:sp>
        <p:nvSpPr>
          <p:cNvPr id="166" name="Shape 166"/>
          <p:cNvSpPr txBox="1">
            <a:spLocks noGrp="1"/>
          </p:cNvSpPr>
          <p:nvPr>
            <p:ph type="body" idx="1"/>
          </p:nvPr>
        </p:nvSpPr>
        <p:spPr>
          <a:xfrm>
            <a:off x="642910" y="1380158"/>
            <a:ext cx="7786715" cy="4327468"/>
          </a:xfrm>
          <a:prstGeom prst="rect">
            <a:avLst/>
          </a:prstGeom>
          <a:noFill/>
          <a:ln>
            <a:noFill/>
          </a:ln>
        </p:spPr>
        <p:txBody>
          <a:bodyPr spcFirstLastPara="1" wrap="square" lIns="91425" tIns="45700" rIns="91425" bIns="45700" anchor="t" anchorCtr="0">
            <a:noAutofit/>
          </a:bodyPr>
          <a:lstStyle/>
          <a:p>
            <a:pPr marL="596900" marR="0" lvl="0" indent="-457200" algn="l" rtl="0">
              <a:spcBef>
                <a:spcPts val="440"/>
              </a:spcBef>
              <a:spcAft>
                <a:spcPts val="0"/>
              </a:spcAft>
              <a:buClr>
                <a:srgbClr val="7F7F7F"/>
              </a:buClr>
              <a:buSzPts val="2200"/>
              <a:buFont typeface="Arial"/>
              <a:buAutoNum type="arabicPeriod"/>
            </a:pPr>
            <a:r>
              <a:rPr lang="en-ZA" sz="2400" b="0" i="0" u="none" strike="noStrike" cap="none" dirty="0">
                <a:solidFill>
                  <a:schemeClr val="dk1"/>
                </a:solidFill>
                <a:latin typeface="Calibri"/>
                <a:ea typeface="Calibri"/>
                <a:cs typeface="Calibri"/>
                <a:sym typeface="Calibri"/>
              </a:rPr>
              <a:t>Short SA and teacher test instruments (30 minutes each) </a:t>
            </a:r>
          </a:p>
          <a:p>
            <a:pPr marL="596900" marR="0" lvl="0" indent="-457200" algn="l" rtl="0">
              <a:spcBef>
                <a:spcPts val="440"/>
              </a:spcBef>
              <a:spcAft>
                <a:spcPts val="0"/>
              </a:spcAft>
              <a:buClr>
                <a:srgbClr val="7F7F7F"/>
              </a:buClr>
              <a:buSzPts val="2200"/>
              <a:buFont typeface="Arial"/>
              <a:buAutoNum type="arabicPeriod"/>
            </a:pPr>
            <a:r>
              <a:rPr lang="en-ZA" sz="2400" dirty="0">
                <a:solidFill>
                  <a:schemeClr val="dk1"/>
                </a:solidFill>
              </a:rPr>
              <a:t>Limited choice for district options</a:t>
            </a:r>
          </a:p>
          <a:p>
            <a:pPr marL="596900" marR="0" lvl="0" indent="-457200" algn="l" rtl="0">
              <a:spcBef>
                <a:spcPts val="440"/>
              </a:spcBef>
              <a:spcAft>
                <a:spcPts val="0"/>
              </a:spcAft>
              <a:buClr>
                <a:srgbClr val="7F7F7F"/>
              </a:buClr>
              <a:buSzPts val="2200"/>
              <a:buFont typeface="Arial"/>
              <a:buAutoNum type="arabicPeriod"/>
            </a:pPr>
            <a:r>
              <a:rPr lang="en-ZA" sz="2400" dirty="0">
                <a:solidFill>
                  <a:schemeClr val="dk1"/>
                </a:solidFill>
              </a:rPr>
              <a:t>Use of simple random sampling of learners </a:t>
            </a:r>
          </a:p>
          <a:p>
            <a:pPr marL="596900" marR="0" lvl="0" indent="-457200" algn="l" rtl="0">
              <a:spcBef>
                <a:spcPts val="440"/>
              </a:spcBef>
              <a:spcAft>
                <a:spcPts val="0"/>
              </a:spcAft>
              <a:buClr>
                <a:srgbClr val="7F7F7F"/>
              </a:buClr>
              <a:buSzPts val="2200"/>
              <a:buFont typeface="Arial"/>
              <a:buAutoNum type="arabicPeriod"/>
            </a:pPr>
            <a:r>
              <a:rPr lang="en-ZA" sz="2400" dirty="0">
                <a:solidFill>
                  <a:schemeClr val="dk1"/>
                </a:solidFill>
              </a:rPr>
              <a:t>Smallish sample size of learners tested</a:t>
            </a:r>
          </a:p>
          <a:p>
            <a:pPr marL="596900" marR="0" lvl="0" indent="-457200" algn="l" rtl="0">
              <a:spcBef>
                <a:spcPts val="440"/>
              </a:spcBef>
              <a:spcAft>
                <a:spcPts val="0"/>
              </a:spcAft>
              <a:buClr>
                <a:srgbClr val="7F7F7F"/>
              </a:buClr>
              <a:buSzPts val="2200"/>
              <a:buFont typeface="Arial"/>
              <a:buAutoNum type="arabicPeriod"/>
            </a:pPr>
            <a:r>
              <a:rPr lang="en-ZA" sz="2400" dirty="0">
                <a:solidFill>
                  <a:schemeClr val="dk1"/>
                </a:solidFill>
              </a:rPr>
              <a:t>Baseline data was collected in schools after commencement of the project</a:t>
            </a:r>
          </a:p>
          <a:p>
            <a:pPr marL="596900" marR="0" lvl="0" indent="-457200" algn="l" rtl="0">
              <a:spcBef>
                <a:spcPts val="440"/>
              </a:spcBef>
              <a:spcAft>
                <a:spcPts val="0"/>
              </a:spcAft>
              <a:buClr>
                <a:srgbClr val="7F7F7F"/>
              </a:buClr>
              <a:buSzPts val="2200"/>
              <a:buFont typeface="Arial"/>
              <a:buAutoNum type="arabicPeriod"/>
            </a:pPr>
            <a:r>
              <a:rPr lang="en-ZA" sz="2400" dirty="0">
                <a:solidFill>
                  <a:schemeClr val="dk1"/>
                </a:solidFill>
              </a:rPr>
              <a:t>Occasionally, use of different fieldworkers for case study &amp; training observations, and learner testing</a:t>
            </a:r>
          </a:p>
          <a:p>
            <a:pPr marL="596900" indent="-457200">
              <a:buFont typeface="Arial"/>
              <a:buAutoNum type="arabicPeriod"/>
            </a:pPr>
            <a:r>
              <a:rPr lang="en-ZA" sz="2400" dirty="0">
                <a:solidFill>
                  <a:schemeClr val="dk1"/>
                </a:solidFill>
              </a:rPr>
              <a:t>Case studies: no counter-factual observations</a:t>
            </a:r>
          </a:p>
          <a:p>
            <a:pPr marL="139700" marR="0" lvl="0" indent="0" algn="l" rtl="0">
              <a:spcBef>
                <a:spcPts val="440"/>
              </a:spcBef>
              <a:spcAft>
                <a:spcPts val="0"/>
              </a:spcAft>
              <a:buClr>
                <a:srgbClr val="7F7F7F"/>
              </a:buClr>
              <a:buSzPts val="2200"/>
            </a:pPr>
            <a:endParaRPr sz="2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5</a:t>
            </a:fld>
            <a:endParaRPr sz="1200">
              <a:solidFill>
                <a:srgbClr val="008784"/>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JET PPT PRESENTATION NEW DARKER">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456</Words>
  <Application>Microsoft Office PowerPoint</Application>
  <PresentationFormat>On-screen Show (4:3)</PresentationFormat>
  <Paragraphs>113</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JET PPT PRESENTATION NEW DARKER</vt:lpstr>
      <vt:lpstr>  Grade R Maths project External Evaluation  Methodology </vt:lpstr>
      <vt:lpstr>Research questions</vt:lpstr>
      <vt:lpstr>Data collection methods and sources</vt:lpstr>
      <vt:lpstr>PowerPoint Presentation</vt:lpstr>
      <vt:lpstr>Limitations to evaluation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Grade R Maths project External Evaluation 16 November 2016</dc:title>
  <dc:creator>Garth Spencer-Smith</dc:creator>
  <cp:lastModifiedBy>Garth Spencer-Smith</cp:lastModifiedBy>
  <cp:revision>12</cp:revision>
  <dcterms:modified xsi:type="dcterms:W3CDTF">2018-03-05T07:52:38Z</dcterms:modified>
</cp:coreProperties>
</file>