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2" r:id="rId1"/>
  </p:sldMasterIdLst>
  <p:notesMasterIdLst>
    <p:notesMasterId r:id="rId18"/>
  </p:notesMasterIdLst>
  <p:sldIdLst>
    <p:sldId id="256" r:id="rId2"/>
    <p:sldId id="260" r:id="rId3"/>
    <p:sldId id="261" r:id="rId4"/>
    <p:sldId id="264" r:id="rId5"/>
    <p:sldId id="271" r:id="rId6"/>
    <p:sldId id="267" r:id="rId7"/>
    <p:sldId id="272" r:id="rId8"/>
    <p:sldId id="263" r:id="rId9"/>
    <p:sldId id="265" r:id="rId10"/>
    <p:sldId id="266" r:id="rId11"/>
    <p:sldId id="269" r:id="rId12"/>
    <p:sldId id="268" r:id="rId13"/>
    <p:sldId id="273" r:id="rId14"/>
    <p:sldId id="262" r:id="rId15"/>
    <p:sldId id="274" r:id="rId16"/>
    <p:sldId id="275"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99" autoAdjust="0"/>
  </p:normalViewPr>
  <p:slideViewPr>
    <p:cSldViewPr snapToGrid="0">
      <p:cViewPr varScale="1">
        <p:scale>
          <a:sx n="63" d="100"/>
          <a:sy n="63" d="100"/>
        </p:scale>
        <p:origin x="15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roberts\Documents\rmaths%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roberts\Documents\rmaths%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nroberts\Documents\rmaths%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nroberts\Documents\rmaths%20graph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Urban district 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Sheet2!$K$5</c:f>
              <c:strCache>
                <c:ptCount val="1"/>
                <c:pt idx="0">
                  <c:v>Urban district 1 (intervention)</c:v>
                </c:pt>
              </c:strCache>
            </c:strRef>
          </c:tx>
          <c:spPr>
            <a:solidFill>
              <a:schemeClr val="accent1"/>
            </a:solidFill>
            <a:ln>
              <a:noFill/>
            </a:ln>
            <a:effectLst/>
          </c:spPr>
          <c:invertIfNegative val="0"/>
          <c:errBars>
            <c:errBarType val="both"/>
            <c:errValType val="cust"/>
            <c:noEndCap val="0"/>
            <c:plus>
              <c:numRef>
                <c:f>Sheet2!$P$5</c:f>
                <c:numCache>
                  <c:formatCode>General</c:formatCode>
                  <c:ptCount val="1"/>
                  <c:pt idx="0">
                    <c:v>0.156</c:v>
                  </c:pt>
                </c:numCache>
              </c:numRef>
            </c:plus>
            <c:minus>
              <c:numRef>
                <c:f>Sheet2!$P$5</c:f>
                <c:numCache>
                  <c:formatCode>General</c:formatCode>
                  <c:ptCount val="1"/>
                  <c:pt idx="0">
                    <c:v>0.156</c:v>
                  </c:pt>
                </c:numCache>
              </c:numRef>
            </c:minus>
            <c:spPr>
              <a:noFill/>
              <a:ln w="9525" cap="flat" cmpd="sng" algn="ctr">
                <a:solidFill>
                  <a:schemeClr val="tx1">
                    <a:lumMod val="65000"/>
                    <a:lumOff val="35000"/>
                  </a:schemeClr>
                </a:solidFill>
                <a:round/>
              </a:ln>
              <a:effectLst/>
            </c:spPr>
          </c:errBars>
          <c:cat>
            <c:strRef>
              <c:f>Sheet2!$L$4:$M$4</c:f>
              <c:strCache>
                <c:ptCount val="2"/>
                <c:pt idx="0">
                  <c:v>Baseline</c:v>
                </c:pt>
                <c:pt idx="1">
                  <c:v>Endline</c:v>
                </c:pt>
              </c:strCache>
            </c:strRef>
          </c:cat>
          <c:val>
            <c:numRef>
              <c:f>Sheet2!$L$5:$M$5</c:f>
              <c:numCache>
                <c:formatCode>0.0%</c:formatCode>
                <c:ptCount val="2"/>
                <c:pt idx="0">
                  <c:v>0.375</c:v>
                </c:pt>
                <c:pt idx="1">
                  <c:v>0.57299999999999995</c:v>
                </c:pt>
              </c:numCache>
            </c:numRef>
          </c:val>
          <c:extLst>
            <c:ext xmlns:c16="http://schemas.microsoft.com/office/drawing/2014/chart" uri="{C3380CC4-5D6E-409C-BE32-E72D297353CC}">
              <c16:uniqueId val="{00000000-7197-49D5-874A-2C7A701843DF}"/>
            </c:ext>
          </c:extLst>
        </c:ser>
        <c:ser>
          <c:idx val="1"/>
          <c:order val="1"/>
          <c:tx>
            <c:strRef>
              <c:f>Sheet2!$K$6</c:f>
              <c:strCache>
                <c:ptCount val="1"/>
                <c:pt idx="0">
                  <c:v>Urban district 1 (comparison)</c:v>
                </c:pt>
              </c:strCache>
            </c:strRef>
          </c:tx>
          <c:spPr>
            <a:solidFill>
              <a:schemeClr val="accent1">
                <a:lumMod val="40000"/>
                <a:lumOff val="60000"/>
              </a:schemeClr>
            </a:solidFill>
            <a:ln>
              <a:solidFill>
                <a:schemeClr val="accent1">
                  <a:lumMod val="40000"/>
                  <a:lumOff val="60000"/>
                </a:schemeClr>
              </a:solidFill>
            </a:ln>
            <a:effectLst/>
          </c:spPr>
          <c:invertIfNegative val="0"/>
          <c:errBars>
            <c:errBarType val="both"/>
            <c:errValType val="cust"/>
            <c:noEndCap val="0"/>
            <c:plus>
              <c:numRef>
                <c:f>Sheet2!$P$6</c:f>
                <c:numCache>
                  <c:formatCode>General</c:formatCode>
                  <c:ptCount val="1"/>
                  <c:pt idx="0">
                    <c:v>0.17549999999999999</c:v>
                  </c:pt>
                </c:numCache>
              </c:numRef>
            </c:plus>
            <c:minus>
              <c:numRef>
                <c:f>Sheet2!$P$6</c:f>
                <c:numCache>
                  <c:formatCode>General</c:formatCode>
                  <c:ptCount val="1"/>
                  <c:pt idx="0">
                    <c:v>0.17549999999999999</c:v>
                  </c:pt>
                </c:numCache>
              </c:numRef>
            </c:minus>
            <c:spPr>
              <a:noFill/>
              <a:ln w="9525" cap="flat" cmpd="sng" algn="ctr">
                <a:solidFill>
                  <a:schemeClr val="tx1">
                    <a:lumMod val="65000"/>
                    <a:lumOff val="35000"/>
                  </a:schemeClr>
                </a:solidFill>
                <a:round/>
              </a:ln>
              <a:effectLst/>
            </c:spPr>
          </c:errBars>
          <c:cat>
            <c:strRef>
              <c:f>Sheet2!$L$4:$M$4</c:f>
              <c:strCache>
                <c:ptCount val="2"/>
                <c:pt idx="0">
                  <c:v>Baseline</c:v>
                </c:pt>
                <c:pt idx="1">
                  <c:v>Endline</c:v>
                </c:pt>
              </c:strCache>
            </c:strRef>
          </c:cat>
          <c:val>
            <c:numRef>
              <c:f>Sheet2!$L$6:$M$6</c:f>
              <c:numCache>
                <c:formatCode>0.0%</c:formatCode>
                <c:ptCount val="2"/>
                <c:pt idx="0">
                  <c:v>0.34899999999999998</c:v>
                </c:pt>
                <c:pt idx="1">
                  <c:v>0.55900000000000005</c:v>
                </c:pt>
              </c:numCache>
            </c:numRef>
          </c:val>
          <c:extLst>
            <c:ext xmlns:c16="http://schemas.microsoft.com/office/drawing/2014/chart" uri="{C3380CC4-5D6E-409C-BE32-E72D297353CC}">
              <c16:uniqueId val="{00000001-7197-49D5-874A-2C7A701843DF}"/>
            </c:ext>
          </c:extLst>
        </c:ser>
        <c:dLbls>
          <c:showLegendKey val="0"/>
          <c:showVal val="0"/>
          <c:showCatName val="0"/>
          <c:showSerName val="0"/>
          <c:showPercent val="0"/>
          <c:showBubbleSize val="0"/>
        </c:dLbls>
        <c:gapWidth val="150"/>
        <c:axId val="325820672"/>
        <c:axId val="377349312"/>
      </c:barChart>
      <c:catAx>
        <c:axId val="325820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7349312"/>
        <c:crosses val="autoZero"/>
        <c:auto val="1"/>
        <c:lblAlgn val="ctr"/>
        <c:lblOffset val="100"/>
        <c:noMultiLvlLbl val="0"/>
      </c:catAx>
      <c:valAx>
        <c:axId val="377349312"/>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5820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Rural district 2</a:t>
            </a:r>
          </a:p>
        </c:rich>
      </c:tx>
      <c:layout>
        <c:manualLayout>
          <c:xMode val="edge"/>
          <c:yMode val="edge"/>
          <c:x val="0.32713551544561981"/>
          <c:y val="4.285714285714285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Sheet2!$R$5</c:f>
              <c:strCache>
                <c:ptCount val="1"/>
                <c:pt idx="0">
                  <c:v>Rural district 2 (intervention)</c:v>
                </c:pt>
              </c:strCache>
            </c:strRef>
          </c:tx>
          <c:spPr>
            <a:solidFill>
              <a:schemeClr val="accent6"/>
            </a:solidFill>
            <a:ln>
              <a:noFill/>
            </a:ln>
            <a:effectLst/>
          </c:spPr>
          <c:invertIfNegative val="0"/>
          <c:errBars>
            <c:errBarType val="both"/>
            <c:errValType val="cust"/>
            <c:noEndCap val="0"/>
            <c:plus>
              <c:numRef>
                <c:f>Sheet2!$W$5</c:f>
                <c:numCache>
                  <c:formatCode>General</c:formatCode>
                  <c:ptCount val="1"/>
                  <c:pt idx="0">
                    <c:v>0.19</c:v>
                  </c:pt>
                </c:numCache>
              </c:numRef>
            </c:plus>
            <c:minus>
              <c:numRef>
                <c:f>Sheet2!$W$5</c:f>
                <c:numCache>
                  <c:formatCode>General</c:formatCode>
                  <c:ptCount val="1"/>
                  <c:pt idx="0">
                    <c:v>0.19</c:v>
                  </c:pt>
                </c:numCache>
              </c:numRef>
            </c:minus>
            <c:spPr>
              <a:noFill/>
              <a:ln w="9525" cap="flat" cmpd="sng" algn="ctr">
                <a:solidFill>
                  <a:schemeClr val="tx1">
                    <a:lumMod val="65000"/>
                    <a:lumOff val="35000"/>
                  </a:schemeClr>
                </a:solidFill>
                <a:round/>
              </a:ln>
              <a:effectLst/>
            </c:spPr>
          </c:errBars>
          <c:cat>
            <c:strRef>
              <c:f>Sheet2!$S$4:$T$4</c:f>
              <c:strCache>
                <c:ptCount val="2"/>
                <c:pt idx="0">
                  <c:v>Baseline</c:v>
                </c:pt>
                <c:pt idx="1">
                  <c:v>Endline</c:v>
                </c:pt>
              </c:strCache>
            </c:strRef>
          </c:cat>
          <c:val>
            <c:numRef>
              <c:f>Sheet2!$S$5:$T$5</c:f>
              <c:numCache>
                <c:formatCode>0.0%</c:formatCode>
                <c:ptCount val="2"/>
                <c:pt idx="0">
                  <c:v>0.43099999999999999</c:v>
                </c:pt>
                <c:pt idx="1">
                  <c:v>0.58799999999999997</c:v>
                </c:pt>
              </c:numCache>
            </c:numRef>
          </c:val>
          <c:extLst>
            <c:ext xmlns:c16="http://schemas.microsoft.com/office/drawing/2014/chart" uri="{C3380CC4-5D6E-409C-BE32-E72D297353CC}">
              <c16:uniqueId val="{00000000-101C-4A34-A4D6-4DC6DEAC1B6B}"/>
            </c:ext>
          </c:extLst>
        </c:ser>
        <c:ser>
          <c:idx val="1"/>
          <c:order val="1"/>
          <c:tx>
            <c:strRef>
              <c:f>Sheet2!$R$6</c:f>
              <c:strCache>
                <c:ptCount val="1"/>
                <c:pt idx="0">
                  <c:v>Rural district 2 (comparison)</c:v>
                </c:pt>
              </c:strCache>
            </c:strRef>
          </c:tx>
          <c:spPr>
            <a:solidFill>
              <a:schemeClr val="accent6">
                <a:lumMod val="40000"/>
                <a:lumOff val="60000"/>
              </a:schemeClr>
            </a:solidFill>
            <a:ln>
              <a:noFill/>
            </a:ln>
            <a:effectLst/>
          </c:spPr>
          <c:invertIfNegative val="0"/>
          <c:errBars>
            <c:errBarType val="both"/>
            <c:errValType val="cust"/>
            <c:noEndCap val="0"/>
            <c:plus>
              <c:numRef>
                <c:f>Sheet2!$W$6</c:f>
                <c:numCache>
                  <c:formatCode>General</c:formatCode>
                  <c:ptCount val="1"/>
                  <c:pt idx="0">
                    <c:v>0.153</c:v>
                  </c:pt>
                </c:numCache>
              </c:numRef>
            </c:plus>
            <c:minus>
              <c:numRef>
                <c:f>Sheet2!$W$6</c:f>
                <c:numCache>
                  <c:formatCode>General</c:formatCode>
                  <c:ptCount val="1"/>
                  <c:pt idx="0">
                    <c:v>0.153</c:v>
                  </c:pt>
                </c:numCache>
              </c:numRef>
            </c:minus>
            <c:spPr>
              <a:noFill/>
              <a:ln w="9525" cap="flat" cmpd="sng" algn="ctr">
                <a:solidFill>
                  <a:schemeClr val="tx1">
                    <a:lumMod val="65000"/>
                    <a:lumOff val="35000"/>
                  </a:schemeClr>
                </a:solidFill>
                <a:round/>
              </a:ln>
              <a:effectLst/>
            </c:spPr>
          </c:errBars>
          <c:cat>
            <c:strRef>
              <c:f>Sheet2!$S$4:$T$4</c:f>
              <c:strCache>
                <c:ptCount val="2"/>
                <c:pt idx="0">
                  <c:v>Baseline</c:v>
                </c:pt>
                <c:pt idx="1">
                  <c:v>Endline</c:v>
                </c:pt>
              </c:strCache>
            </c:strRef>
          </c:cat>
          <c:val>
            <c:numRef>
              <c:f>Sheet2!$S$6:$T$6</c:f>
              <c:numCache>
                <c:formatCode>0.0%</c:formatCode>
                <c:ptCount val="2"/>
                <c:pt idx="0">
                  <c:v>0.40200000000000002</c:v>
                </c:pt>
                <c:pt idx="1">
                  <c:v>0.52400000000000002</c:v>
                </c:pt>
              </c:numCache>
            </c:numRef>
          </c:val>
          <c:extLst>
            <c:ext xmlns:c16="http://schemas.microsoft.com/office/drawing/2014/chart" uri="{C3380CC4-5D6E-409C-BE32-E72D297353CC}">
              <c16:uniqueId val="{00000001-101C-4A34-A4D6-4DC6DEAC1B6B}"/>
            </c:ext>
          </c:extLst>
        </c:ser>
        <c:dLbls>
          <c:showLegendKey val="0"/>
          <c:showVal val="0"/>
          <c:showCatName val="0"/>
          <c:showSerName val="0"/>
          <c:showPercent val="0"/>
          <c:showBubbleSize val="0"/>
        </c:dLbls>
        <c:gapWidth val="150"/>
        <c:axId val="335009840"/>
        <c:axId val="335009424"/>
      </c:barChart>
      <c:catAx>
        <c:axId val="33500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009424"/>
        <c:crosses val="autoZero"/>
        <c:auto val="1"/>
        <c:lblAlgn val="ctr"/>
        <c:lblOffset val="100"/>
        <c:noMultiLvlLbl val="0"/>
      </c:catAx>
      <c:valAx>
        <c:axId val="3350094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500984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Comparing</a:t>
            </a:r>
            <a:r>
              <a:rPr lang="en-ZA" baseline="0"/>
              <a:t> means</a:t>
            </a:r>
            <a:endParaRPr lang="en-ZA"/>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Sheet2!$K$5</c:f>
              <c:strCache>
                <c:ptCount val="1"/>
                <c:pt idx="0">
                  <c:v>Urban district 1 (intervention)</c:v>
                </c:pt>
              </c:strCache>
            </c:strRef>
          </c:tx>
          <c:spPr>
            <a:ln w="28575" cap="rnd">
              <a:solidFill>
                <a:schemeClr val="accent1"/>
              </a:solidFill>
              <a:round/>
            </a:ln>
            <a:effectLst/>
          </c:spPr>
          <c:marker>
            <c:symbol val="none"/>
          </c:marker>
          <c:dLbls>
            <c:dLbl>
              <c:idx val="0"/>
              <c:layout>
                <c:manualLayout>
                  <c:x val="-0.1277777777777778"/>
                  <c:y val="7.30593607305936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A54-40B3-8076-ADA16D099379}"/>
                </c:ext>
              </c:extLst>
            </c:dLbl>
            <c:dLbl>
              <c:idx val="1"/>
              <c:layout>
                <c:manualLayout>
                  <c:x val="3.0555555555555555E-2"/>
                  <c:y val="-1.09589041095890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54-40B3-8076-ADA16D09937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Sheet2!$L$4:$M$4</c:f>
              <c:strCache>
                <c:ptCount val="2"/>
                <c:pt idx="0">
                  <c:v>Baseline</c:v>
                </c:pt>
                <c:pt idx="1">
                  <c:v>Endline</c:v>
                </c:pt>
              </c:strCache>
            </c:strRef>
          </c:cat>
          <c:val>
            <c:numRef>
              <c:f>Sheet2!$L$5:$M$5</c:f>
              <c:numCache>
                <c:formatCode>0.0%</c:formatCode>
                <c:ptCount val="2"/>
                <c:pt idx="0">
                  <c:v>0.375</c:v>
                </c:pt>
                <c:pt idx="1">
                  <c:v>0.57299999999999995</c:v>
                </c:pt>
              </c:numCache>
            </c:numRef>
          </c:val>
          <c:smooth val="0"/>
          <c:extLst>
            <c:ext xmlns:c16="http://schemas.microsoft.com/office/drawing/2014/chart" uri="{C3380CC4-5D6E-409C-BE32-E72D297353CC}">
              <c16:uniqueId val="{00000002-5A54-40B3-8076-ADA16D099379}"/>
            </c:ext>
          </c:extLst>
        </c:ser>
        <c:ser>
          <c:idx val="1"/>
          <c:order val="1"/>
          <c:tx>
            <c:strRef>
              <c:f>Sheet2!$K$6</c:f>
              <c:strCache>
                <c:ptCount val="1"/>
                <c:pt idx="0">
                  <c:v>Urban district 1 (comparison)</c:v>
                </c:pt>
              </c:strCache>
            </c:strRef>
          </c:tx>
          <c:spPr>
            <a:ln w="28575" cap="rnd">
              <a:solidFill>
                <a:schemeClr val="accent1">
                  <a:lumMod val="40000"/>
                  <a:lumOff val="60000"/>
                </a:schemeClr>
              </a:solidFill>
              <a:round/>
            </a:ln>
            <a:effectLst/>
          </c:spPr>
          <c:marker>
            <c:symbol val="none"/>
          </c:marker>
          <c:dLbls>
            <c:dLbl>
              <c:idx val="0"/>
              <c:layout>
                <c:manualLayout>
                  <c:x val="-0.12500000000000003"/>
                  <c:y val="3.2876712328767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A54-40B3-8076-ADA16D099379}"/>
                </c:ext>
              </c:extLst>
            </c:dLbl>
            <c:dLbl>
              <c:idx val="1"/>
              <c:layout>
                <c:manualLayout>
                  <c:x val="1.9444444444444445E-2"/>
                  <c:y val="-3.65296803652971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A54-40B3-8076-ADA16D09937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Sheet2!$L$4:$M$4</c:f>
              <c:strCache>
                <c:ptCount val="2"/>
                <c:pt idx="0">
                  <c:v>Baseline</c:v>
                </c:pt>
                <c:pt idx="1">
                  <c:v>Endline</c:v>
                </c:pt>
              </c:strCache>
            </c:strRef>
          </c:cat>
          <c:val>
            <c:numRef>
              <c:f>Sheet2!$L$6:$M$6</c:f>
              <c:numCache>
                <c:formatCode>0.0%</c:formatCode>
                <c:ptCount val="2"/>
                <c:pt idx="0">
                  <c:v>0.34899999999999998</c:v>
                </c:pt>
                <c:pt idx="1">
                  <c:v>0.55900000000000005</c:v>
                </c:pt>
              </c:numCache>
            </c:numRef>
          </c:val>
          <c:smooth val="0"/>
          <c:extLst>
            <c:ext xmlns:c16="http://schemas.microsoft.com/office/drawing/2014/chart" uri="{C3380CC4-5D6E-409C-BE32-E72D297353CC}">
              <c16:uniqueId val="{00000005-5A54-40B3-8076-ADA16D099379}"/>
            </c:ext>
          </c:extLst>
        </c:ser>
        <c:ser>
          <c:idx val="2"/>
          <c:order val="2"/>
          <c:tx>
            <c:strRef>
              <c:f>Sheet2!$K$7</c:f>
              <c:strCache>
                <c:ptCount val="1"/>
                <c:pt idx="0">
                  <c:v>Rural district 2 (intervention)</c:v>
                </c:pt>
              </c:strCache>
            </c:strRef>
          </c:tx>
          <c:spPr>
            <a:ln w="28575" cap="rnd">
              <a:solidFill>
                <a:schemeClr val="accent6"/>
              </a:solidFill>
              <a:round/>
            </a:ln>
            <a:effectLst/>
          </c:spPr>
          <c:marker>
            <c:symbol val="none"/>
          </c:marker>
          <c:dLbls>
            <c:dLbl>
              <c:idx val="0"/>
              <c:layout>
                <c:manualLayout>
                  <c:x val="-0.1361111111111111"/>
                  <c:y val="-1.09589041095890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A54-40B3-8076-ADA16D099379}"/>
                </c:ext>
              </c:extLst>
            </c:dLbl>
            <c:dLbl>
              <c:idx val="1"/>
              <c:layout>
                <c:manualLayout>
                  <c:x val="2.5000000000000001E-2"/>
                  <c:y val="-4.38356164383561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A54-40B3-8076-ADA16D09937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Sheet2!$L$4:$M$4</c:f>
              <c:strCache>
                <c:ptCount val="2"/>
                <c:pt idx="0">
                  <c:v>Baseline</c:v>
                </c:pt>
                <c:pt idx="1">
                  <c:v>Endline</c:v>
                </c:pt>
              </c:strCache>
            </c:strRef>
          </c:cat>
          <c:val>
            <c:numRef>
              <c:f>Sheet2!$L$7:$M$7</c:f>
              <c:numCache>
                <c:formatCode>0.0%</c:formatCode>
                <c:ptCount val="2"/>
                <c:pt idx="0">
                  <c:v>0.43099999999999999</c:v>
                </c:pt>
                <c:pt idx="1">
                  <c:v>0.58799999999999997</c:v>
                </c:pt>
              </c:numCache>
            </c:numRef>
          </c:val>
          <c:smooth val="0"/>
          <c:extLst>
            <c:ext xmlns:c16="http://schemas.microsoft.com/office/drawing/2014/chart" uri="{C3380CC4-5D6E-409C-BE32-E72D297353CC}">
              <c16:uniqueId val="{00000008-5A54-40B3-8076-ADA16D099379}"/>
            </c:ext>
          </c:extLst>
        </c:ser>
        <c:ser>
          <c:idx val="3"/>
          <c:order val="3"/>
          <c:tx>
            <c:strRef>
              <c:f>Sheet2!$K$8</c:f>
              <c:strCache>
                <c:ptCount val="1"/>
                <c:pt idx="0">
                  <c:v>Rural district 2 (comparison)</c:v>
                </c:pt>
              </c:strCache>
            </c:strRef>
          </c:tx>
          <c:spPr>
            <a:ln w="28575" cap="rnd">
              <a:solidFill>
                <a:schemeClr val="accent6">
                  <a:lumMod val="40000"/>
                  <a:lumOff val="60000"/>
                </a:schemeClr>
              </a:solidFill>
              <a:round/>
            </a:ln>
            <a:effectLst/>
          </c:spPr>
          <c:marker>
            <c:symbol val="none"/>
          </c:marker>
          <c:dLbls>
            <c:dLbl>
              <c:idx val="0"/>
              <c:layout>
                <c:manualLayout>
                  <c:x val="-0.13055555555555554"/>
                  <c:y val="7.305936073059360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A54-40B3-8076-ADA16D099379}"/>
                </c:ext>
              </c:extLst>
            </c:dLbl>
            <c:dLbl>
              <c:idx val="1"/>
              <c:layout>
                <c:manualLayout>
                  <c:x val="-2.7777777777777779E-3"/>
                  <c:y val="1.8264840182648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A54-40B3-8076-ADA16D09937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Sheet2!$L$4:$M$4</c:f>
              <c:strCache>
                <c:ptCount val="2"/>
                <c:pt idx="0">
                  <c:v>Baseline</c:v>
                </c:pt>
                <c:pt idx="1">
                  <c:v>Endline</c:v>
                </c:pt>
              </c:strCache>
            </c:strRef>
          </c:cat>
          <c:val>
            <c:numRef>
              <c:f>Sheet2!$L$8:$M$8</c:f>
              <c:numCache>
                <c:formatCode>0.0%</c:formatCode>
                <c:ptCount val="2"/>
                <c:pt idx="0">
                  <c:v>0.40200000000000002</c:v>
                </c:pt>
                <c:pt idx="1">
                  <c:v>0.52400000000000002</c:v>
                </c:pt>
              </c:numCache>
            </c:numRef>
          </c:val>
          <c:smooth val="0"/>
          <c:extLst>
            <c:ext xmlns:c16="http://schemas.microsoft.com/office/drawing/2014/chart" uri="{C3380CC4-5D6E-409C-BE32-E72D297353CC}">
              <c16:uniqueId val="{0000000B-5A54-40B3-8076-ADA16D099379}"/>
            </c:ext>
          </c:extLst>
        </c:ser>
        <c:dLbls>
          <c:showLegendKey val="0"/>
          <c:showVal val="0"/>
          <c:showCatName val="0"/>
          <c:showSerName val="0"/>
          <c:showPercent val="0"/>
          <c:showBubbleSize val="0"/>
        </c:dLbls>
        <c:smooth val="0"/>
        <c:axId val="345297552"/>
        <c:axId val="345299632"/>
      </c:lineChart>
      <c:catAx>
        <c:axId val="345297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299632"/>
        <c:crosses val="autoZero"/>
        <c:auto val="1"/>
        <c:lblAlgn val="ctr"/>
        <c:lblOffset val="100"/>
        <c:noMultiLvlLbl val="0"/>
      </c:catAx>
      <c:valAx>
        <c:axId val="345299632"/>
        <c:scaling>
          <c:orientation val="minMax"/>
          <c:max val="0.60000000000000009"/>
          <c:min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297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Sheet2!$Z$5</c:f>
              <c:strCache>
                <c:ptCount val="1"/>
                <c:pt idx="0">
                  <c:v>Urban district 1 (intervention)</c:v>
                </c:pt>
              </c:strCache>
            </c:strRef>
          </c:tx>
          <c:spPr>
            <a:ln w="28575" cap="rnd">
              <a:solidFill>
                <a:schemeClr val="accent1"/>
              </a:solidFill>
              <a:round/>
            </a:ln>
            <a:effectLst/>
          </c:spPr>
          <c:marker>
            <c:symbol val="none"/>
          </c:marker>
          <c:dLbls>
            <c:dLbl>
              <c:idx val="0"/>
              <c:layout>
                <c:manualLayout>
                  <c:x val="-8.3333333333333356E-2"/>
                  <c:y val="2.4297646165527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E2F-4957-848F-3B4ABDC944E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Sheet2!$AA$4:$AD$4</c:f>
              <c:strCache>
                <c:ptCount val="2"/>
                <c:pt idx="0">
                  <c:v>Baseline</c:v>
                </c:pt>
                <c:pt idx="1">
                  <c:v>Endline</c:v>
                </c:pt>
              </c:strCache>
            </c:strRef>
          </c:cat>
          <c:val>
            <c:numRef>
              <c:f>Sheet2!$AA$5:$AD$5</c:f>
              <c:numCache>
                <c:formatCode>General</c:formatCode>
                <c:ptCount val="2"/>
                <c:pt idx="0">
                  <c:v>30</c:v>
                </c:pt>
                <c:pt idx="1">
                  <c:v>72</c:v>
                </c:pt>
              </c:numCache>
            </c:numRef>
          </c:val>
          <c:smooth val="0"/>
          <c:extLst>
            <c:ext xmlns:c16="http://schemas.microsoft.com/office/drawing/2014/chart" uri="{C3380CC4-5D6E-409C-BE32-E72D297353CC}">
              <c16:uniqueId val="{00000001-5E2F-4957-848F-3B4ABDC944EB}"/>
            </c:ext>
          </c:extLst>
        </c:ser>
        <c:ser>
          <c:idx val="1"/>
          <c:order val="1"/>
          <c:tx>
            <c:strRef>
              <c:f>Sheet2!$Z$6</c:f>
              <c:strCache>
                <c:ptCount val="1"/>
                <c:pt idx="0">
                  <c:v>Urban district 1 (comparison)</c:v>
                </c:pt>
              </c:strCache>
            </c:strRef>
          </c:tx>
          <c:spPr>
            <a:ln w="28575" cap="rnd">
              <a:solidFill>
                <a:schemeClr val="accent1">
                  <a:lumMod val="40000"/>
                  <a:lumOff val="60000"/>
                </a:schemeClr>
              </a:solidFill>
              <a:round/>
            </a:ln>
            <a:effectLst/>
          </c:spPr>
          <c:marker>
            <c:symbol val="none"/>
          </c:marker>
          <c:dLbls>
            <c:dLbl>
              <c:idx val="0"/>
              <c:layout>
                <c:manualLayout>
                  <c:x val="-9.166666666666666E-2"/>
                  <c:y val="1.82232346241457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2F-4957-848F-3B4ABDC944E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Sheet2!$AA$4:$AD$4</c:f>
              <c:strCache>
                <c:ptCount val="2"/>
                <c:pt idx="0">
                  <c:v>Baseline</c:v>
                </c:pt>
                <c:pt idx="1">
                  <c:v>Endline</c:v>
                </c:pt>
              </c:strCache>
            </c:strRef>
          </c:cat>
          <c:val>
            <c:numRef>
              <c:f>Sheet2!$AA$6:$AD$6</c:f>
              <c:numCache>
                <c:formatCode>General</c:formatCode>
                <c:ptCount val="2"/>
                <c:pt idx="0">
                  <c:v>39</c:v>
                </c:pt>
                <c:pt idx="1">
                  <c:v>68</c:v>
                </c:pt>
              </c:numCache>
            </c:numRef>
          </c:val>
          <c:smooth val="0"/>
          <c:extLst>
            <c:ext xmlns:c16="http://schemas.microsoft.com/office/drawing/2014/chart" uri="{C3380CC4-5D6E-409C-BE32-E72D297353CC}">
              <c16:uniqueId val="{00000003-5E2F-4957-848F-3B4ABDC944EB}"/>
            </c:ext>
          </c:extLst>
        </c:ser>
        <c:ser>
          <c:idx val="2"/>
          <c:order val="2"/>
          <c:tx>
            <c:strRef>
              <c:f>Sheet2!$Z$7</c:f>
              <c:strCache>
                <c:ptCount val="1"/>
                <c:pt idx="0">
                  <c:v>Rural district 2 (intervention)</c:v>
                </c:pt>
              </c:strCache>
            </c:strRef>
          </c:tx>
          <c:spPr>
            <a:ln w="28575" cap="rnd">
              <a:solidFill>
                <a:schemeClr val="accent6"/>
              </a:solidFill>
              <a:round/>
            </a:ln>
            <a:effectLst/>
          </c:spPr>
          <c:marker>
            <c:symbol val="none"/>
          </c:marker>
          <c:dLbls>
            <c:dLbl>
              <c:idx val="0"/>
              <c:layout>
                <c:manualLayout>
                  <c:x val="-8.8888888888888892E-2"/>
                  <c:y val="-2.12604403948367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E2F-4957-848F-3B4ABDC944E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Sheet2!$AA$4:$AD$4</c:f>
              <c:strCache>
                <c:ptCount val="2"/>
                <c:pt idx="0">
                  <c:v>Baseline</c:v>
                </c:pt>
                <c:pt idx="1">
                  <c:v>Endline</c:v>
                </c:pt>
              </c:strCache>
            </c:strRef>
          </c:cat>
          <c:val>
            <c:numRef>
              <c:f>Sheet2!$AA$7:$AD$7</c:f>
              <c:numCache>
                <c:formatCode>General</c:formatCode>
                <c:ptCount val="2"/>
                <c:pt idx="0">
                  <c:v>40</c:v>
                </c:pt>
                <c:pt idx="1">
                  <c:v>76</c:v>
                </c:pt>
              </c:numCache>
            </c:numRef>
          </c:val>
          <c:smooth val="0"/>
          <c:extLst>
            <c:ext xmlns:c16="http://schemas.microsoft.com/office/drawing/2014/chart" uri="{C3380CC4-5D6E-409C-BE32-E72D297353CC}">
              <c16:uniqueId val="{00000005-5E2F-4957-848F-3B4ABDC944EB}"/>
            </c:ext>
          </c:extLst>
        </c:ser>
        <c:ser>
          <c:idx val="3"/>
          <c:order val="3"/>
          <c:tx>
            <c:strRef>
              <c:f>Sheet2!$Z$8</c:f>
              <c:strCache>
                <c:ptCount val="1"/>
                <c:pt idx="0">
                  <c:v>Rural district 2 (comparison)</c:v>
                </c:pt>
              </c:strCache>
            </c:strRef>
          </c:tx>
          <c:spPr>
            <a:ln w="28575" cap="rnd">
              <a:solidFill>
                <a:schemeClr val="accent2">
                  <a:lumMod val="20000"/>
                  <a:lumOff val="80000"/>
                </a:schemeClr>
              </a:solidFill>
              <a:round/>
            </a:ln>
            <a:effectLst/>
          </c:spPr>
          <c:marker>
            <c:symbol val="none"/>
          </c:marker>
          <c:dLbls>
            <c:dLbl>
              <c:idx val="0"/>
              <c:layout>
                <c:manualLayout>
                  <c:x val="-8.611111111111111E-2"/>
                  <c:y val="1.82232346241458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E2F-4957-848F-3B4ABDC944E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Sheet2!$AA$4:$AD$4</c:f>
              <c:strCache>
                <c:ptCount val="2"/>
                <c:pt idx="0">
                  <c:v>Baseline</c:v>
                </c:pt>
                <c:pt idx="1">
                  <c:v>Endline</c:v>
                </c:pt>
              </c:strCache>
            </c:strRef>
          </c:cat>
          <c:val>
            <c:numRef>
              <c:f>Sheet2!$AA$8:$AD$8</c:f>
              <c:numCache>
                <c:formatCode>General</c:formatCode>
                <c:ptCount val="2"/>
                <c:pt idx="0">
                  <c:v>36</c:v>
                </c:pt>
                <c:pt idx="1">
                  <c:v>63</c:v>
                </c:pt>
              </c:numCache>
            </c:numRef>
          </c:val>
          <c:smooth val="0"/>
          <c:extLst>
            <c:ext xmlns:c16="http://schemas.microsoft.com/office/drawing/2014/chart" uri="{C3380CC4-5D6E-409C-BE32-E72D297353CC}">
              <c16:uniqueId val="{00000007-5E2F-4957-848F-3B4ABDC944EB}"/>
            </c:ext>
          </c:extLst>
        </c:ser>
        <c:dLbls>
          <c:showLegendKey val="0"/>
          <c:showVal val="0"/>
          <c:showCatName val="0"/>
          <c:showSerName val="0"/>
          <c:showPercent val="0"/>
          <c:showBubbleSize val="0"/>
        </c:dLbls>
        <c:smooth val="0"/>
        <c:axId val="348320240"/>
        <c:axId val="348318992"/>
      </c:lineChart>
      <c:catAx>
        <c:axId val="3483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318992"/>
        <c:crosses val="autoZero"/>
        <c:auto val="1"/>
        <c:lblAlgn val="ctr"/>
        <c:lblOffset val="100"/>
        <c:noMultiLvlLbl val="0"/>
      </c:catAx>
      <c:valAx>
        <c:axId val="348318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ZA" sz="1400"/>
                  <a:t>Percentile (Marko-D norms)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48320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sz="1200" b="0" i="0" u="none" strike="noStrike" cap="none" dirty="0">
                <a:solidFill>
                  <a:schemeClr val="dk1"/>
                </a:solidFill>
                <a:effectLst/>
                <a:latin typeface="Calibri"/>
                <a:ea typeface="Calibri"/>
                <a:cs typeface="Calibri"/>
                <a:sym typeface="Calibri"/>
              </a:rPr>
              <a:t>This refers to 6 months of general child development, and not 6 months of schooling.</a:t>
            </a:r>
          </a:p>
          <a:p>
            <a:pPr marL="0" marR="0" lvl="0" indent="0" algn="l" rtl="0">
              <a:spcBef>
                <a:spcPts val="0"/>
              </a:spcBef>
              <a:spcAft>
                <a:spcPts val="0"/>
              </a:spcAft>
              <a:buNone/>
            </a:pPr>
            <a:endParaRPr lang="en-ZA" sz="1200" b="0" i="0" u="none" strike="noStrike" cap="none" dirty="0">
              <a:solidFill>
                <a:schemeClr val="dk1"/>
              </a:solidFill>
              <a:effectLst/>
              <a:latin typeface="Calibri"/>
              <a:cs typeface="Calibri"/>
              <a:sym typeface="Calibri"/>
            </a:endParaRPr>
          </a:p>
          <a:p>
            <a:pPr marL="0" marR="0" lvl="0" indent="0" algn="l" rtl="0">
              <a:spcBef>
                <a:spcPts val="0"/>
              </a:spcBef>
              <a:spcAft>
                <a:spcPts val="0"/>
              </a:spcAft>
              <a:buNone/>
            </a:pPr>
            <a:r>
              <a:rPr lang="en-ZA" sz="1200" b="0" i="0" u="none" strike="noStrike" cap="none" dirty="0">
                <a:solidFill>
                  <a:schemeClr val="dk1"/>
                </a:solidFill>
                <a:effectLst/>
                <a:latin typeface="Calibri"/>
                <a:cs typeface="Calibri"/>
                <a:sym typeface="Calibri"/>
              </a:rPr>
              <a:t>NEXT SLIDE = NICKY TO PRESENT</a:t>
            </a: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12</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61104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sz="1200" b="0" i="0" u="none" strike="noStrike" cap="none" dirty="0">
                <a:solidFill>
                  <a:schemeClr val="dk1"/>
                </a:solidFill>
                <a:latin typeface="Calibri"/>
                <a:ea typeface="Calibri"/>
                <a:cs typeface="Calibri"/>
                <a:sym typeface="Calibri"/>
              </a:rPr>
              <a:t>.</a:t>
            </a: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14</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80807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16</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473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2</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3</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5900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4</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9012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6</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5889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8</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65653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9</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10836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10</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4951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Shape 1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sz="1200" b="0" i="0" u="none" strike="noStrike" cap="none" dirty="0">
                <a:solidFill>
                  <a:schemeClr val="dk1"/>
                </a:solidFill>
                <a:effectLst/>
                <a:latin typeface="Calibri"/>
                <a:ea typeface="Calibri"/>
                <a:cs typeface="Calibri"/>
                <a:sym typeface="Calibri"/>
              </a:rPr>
              <a:t>Children whose teachers had received the intervention, performed approximately 4.5 percentage points better than children whose teachers were not in the intervention on the Levels identified above, and approximately 2.5 percentage points better on the total test. </a:t>
            </a:r>
            <a:endParaRPr dirty="0"/>
          </a:p>
        </p:txBody>
      </p:sp>
      <p:sp>
        <p:nvSpPr>
          <p:cNvPr id="163" name="Shape 1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417814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3"/>
        <p:cNvGrpSpPr/>
        <p:nvPr/>
      </p:nvGrpSpPr>
      <p:grpSpPr>
        <a:xfrm>
          <a:off x="0" y="0"/>
          <a:ext cx="0" cy="0"/>
          <a:chOff x="0" y="0"/>
          <a:chExt cx="0" cy="0"/>
        </a:xfrm>
      </p:grpSpPr>
      <p:pic>
        <p:nvPicPr>
          <p:cNvPr id="14" name="Shape 14" descr="Jet PowerPoint cover.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15" name="Shape 15"/>
          <p:cNvSpPr txBox="1">
            <a:spLocks noGrp="1"/>
          </p:cNvSpPr>
          <p:nvPr>
            <p:ph type="ctrTitle"/>
          </p:nvPr>
        </p:nvSpPr>
        <p:spPr>
          <a:xfrm>
            <a:off x="728690" y="977248"/>
            <a:ext cx="7772400" cy="55399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Shape 16"/>
          <p:cNvSpPr txBox="1">
            <a:spLocks noGrp="1"/>
          </p:cNvSpPr>
          <p:nvPr>
            <p:ph type="subTitle" idx="1"/>
          </p:nvPr>
        </p:nvSpPr>
        <p:spPr>
          <a:xfrm>
            <a:off x="2100290" y="2000240"/>
            <a:ext cx="6400800" cy="477054"/>
          </a:xfrm>
          <a:prstGeom prst="rect">
            <a:avLst/>
          </a:prstGeom>
          <a:noFill/>
          <a:ln>
            <a:noFill/>
          </a:ln>
        </p:spPr>
        <p:txBody>
          <a:bodyPr spcFirstLastPara="1" wrap="square" lIns="91425" tIns="91425" rIns="91425" bIns="91425" anchor="t" anchorCtr="0"/>
          <a:lstStyle>
            <a:lvl1pPr marR="0" lvl="0" algn="r" rtl="0">
              <a:spcBef>
                <a:spcPts val="500"/>
              </a:spcBef>
              <a:spcAft>
                <a:spcPts val="0"/>
              </a:spcAft>
              <a:buClr>
                <a:srgbClr val="7F7F7F"/>
              </a:buClr>
              <a:buSzPts val="2500"/>
              <a:buFont typeface="Arial"/>
              <a:buNone/>
              <a:defRPr sz="2500" b="1" i="0" u="none" strike="noStrike" cap="none">
                <a:solidFill>
                  <a:srgbClr val="7F7F7F"/>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7" name="Shape 17"/>
          <p:cNvSpPr txBox="1">
            <a:spLocks noGrp="1"/>
          </p:cNvSpPr>
          <p:nvPr>
            <p:ph type="body" idx="2"/>
          </p:nvPr>
        </p:nvSpPr>
        <p:spPr>
          <a:xfrm>
            <a:off x="3714778" y="2500306"/>
            <a:ext cx="4786312" cy="477054"/>
          </a:xfrm>
          <a:prstGeom prst="rect">
            <a:avLst/>
          </a:prstGeom>
          <a:noFill/>
          <a:ln>
            <a:noFill/>
          </a:ln>
        </p:spPr>
        <p:txBody>
          <a:bodyPr spcFirstLastPara="1" wrap="square" lIns="91425" tIns="91425" rIns="91425" bIns="91425" anchor="t" anchorCtr="0"/>
          <a:lstStyle>
            <a:lvl1pPr marL="457200" marR="0" lvl="0" indent="-228600" algn="r" rtl="0">
              <a:spcBef>
                <a:spcPts val="500"/>
              </a:spcBef>
              <a:spcAft>
                <a:spcPts val="0"/>
              </a:spcAft>
              <a:buClr>
                <a:srgbClr val="7F7F7F"/>
              </a:buClr>
              <a:buSzPts val="2500"/>
              <a:buFont typeface="Arial"/>
              <a:buNone/>
              <a:defRPr sz="2500" b="1" i="0" u="none" strike="noStrike" cap="none">
                <a:solidFill>
                  <a:srgbClr val="7F7F7F"/>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8" name="Shape 18"/>
          <p:cNvPicPr preferRelativeResize="0"/>
          <p:nvPr/>
        </p:nvPicPr>
        <p:blipFill rotWithShape="1">
          <a:blip r:embed="rId3">
            <a:alphaModFix/>
          </a:blip>
          <a:srcRect/>
          <a:stretch/>
        </p:blipFill>
        <p:spPr>
          <a:xfrm>
            <a:off x="3851920" y="5245937"/>
            <a:ext cx="2590024" cy="159194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Shape 81"/>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8" name="Shape 88"/>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5" name="Shape 95"/>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1" name="Shape 10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3" name="Shape 103"/>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4" name="Shape 104"/>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Welcom/Intro" type="obj">
  <p:cSld name="OBJEC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628680" y="428604"/>
            <a:ext cx="8229600" cy="55399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Shape 21"/>
          <p:cNvSpPr txBox="1">
            <a:spLocks noGrp="1"/>
          </p:cNvSpPr>
          <p:nvPr>
            <p:ph type="body" idx="1"/>
          </p:nvPr>
        </p:nvSpPr>
        <p:spPr>
          <a:xfrm>
            <a:off x="642910" y="1380158"/>
            <a:ext cx="7786715" cy="3714776"/>
          </a:xfrm>
          <a:prstGeom prst="rect">
            <a:avLst/>
          </a:prstGeom>
          <a:noFill/>
          <a:ln>
            <a:noFill/>
          </a:ln>
        </p:spPr>
        <p:txBody>
          <a:bodyPr spcFirstLastPara="1" wrap="square" lIns="91425" tIns="91425" rIns="91425" bIns="91425" anchor="t" anchorCtr="0"/>
          <a:lstStyle>
            <a:lvl1pPr marL="457200" marR="0" lvl="0" indent="-228600" algn="l" rtl="0">
              <a:spcBef>
                <a:spcPts val="440"/>
              </a:spcBef>
              <a:spcAft>
                <a:spcPts val="0"/>
              </a:spcAft>
              <a:buClr>
                <a:srgbClr val="7F7F7F"/>
              </a:buClr>
              <a:buSzPts val="2200"/>
              <a:buFont typeface="Arial"/>
              <a:buNone/>
              <a:defRPr sz="2200" b="0" i="0" u="none" strike="noStrike" cap="none">
                <a:solidFill>
                  <a:srgbClr val="7F7F7F"/>
                </a:solidFill>
                <a:latin typeface="Calibri"/>
                <a:ea typeface="Calibri"/>
                <a:cs typeface="Calibri"/>
                <a:sym typeface="Calibri"/>
              </a:defRPr>
            </a:lvl1pPr>
            <a:lvl2pPr marL="914400" marR="0" lvl="1" indent="-228600"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1371600" marR="0" lvl="2" indent="-228600"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L="1828800" marR="0" lvl="3" indent="-22860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L="2286000" marR="0" lvl="4" indent="-228600"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b="0" i="0" u="none" strike="noStrike" cap="none">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8784"/>
                </a:solidFill>
                <a:latin typeface="Calibri"/>
                <a:ea typeface="Calibri"/>
                <a:cs typeface="Calibri"/>
                <a:sym typeface="Calibri"/>
              </a:defRPr>
            </a:lvl1pPr>
            <a:lvl2pPr marL="0" marR="0" lvl="1" indent="0" algn="r" rtl="0">
              <a:spcBef>
                <a:spcPts val="0"/>
              </a:spcBef>
              <a:buNone/>
              <a:defRPr sz="1200" b="0" i="0" u="none" strike="noStrike" cap="none">
                <a:solidFill>
                  <a:srgbClr val="008784"/>
                </a:solidFill>
                <a:latin typeface="Calibri"/>
                <a:ea typeface="Calibri"/>
                <a:cs typeface="Calibri"/>
                <a:sym typeface="Calibri"/>
              </a:defRPr>
            </a:lvl2pPr>
            <a:lvl3pPr marL="0" marR="0" lvl="2" indent="0" algn="r" rtl="0">
              <a:spcBef>
                <a:spcPts val="0"/>
              </a:spcBef>
              <a:buNone/>
              <a:defRPr sz="1200" b="0" i="0" u="none" strike="noStrike" cap="none">
                <a:solidFill>
                  <a:srgbClr val="008784"/>
                </a:solidFill>
                <a:latin typeface="Calibri"/>
                <a:ea typeface="Calibri"/>
                <a:cs typeface="Calibri"/>
                <a:sym typeface="Calibri"/>
              </a:defRPr>
            </a:lvl3pPr>
            <a:lvl4pPr marL="0" marR="0" lvl="3" indent="0" algn="r" rtl="0">
              <a:spcBef>
                <a:spcPts val="0"/>
              </a:spcBef>
              <a:buNone/>
              <a:defRPr sz="1200" b="0" i="0" u="none" strike="noStrike" cap="none">
                <a:solidFill>
                  <a:srgbClr val="008784"/>
                </a:solidFill>
                <a:latin typeface="Calibri"/>
                <a:ea typeface="Calibri"/>
                <a:cs typeface="Calibri"/>
                <a:sym typeface="Calibri"/>
              </a:defRPr>
            </a:lvl4pPr>
            <a:lvl5pPr marL="0" marR="0" lvl="4" indent="0" algn="r" rtl="0">
              <a:spcBef>
                <a:spcPts val="0"/>
              </a:spcBef>
              <a:buNone/>
              <a:defRPr sz="1200" b="0" i="0" u="none" strike="noStrike" cap="none">
                <a:solidFill>
                  <a:srgbClr val="008784"/>
                </a:solidFill>
                <a:latin typeface="Calibri"/>
                <a:ea typeface="Calibri"/>
                <a:cs typeface="Calibri"/>
                <a:sym typeface="Calibri"/>
              </a:defRPr>
            </a:lvl5pPr>
            <a:lvl6pPr marL="0" marR="0" lvl="5" indent="0" algn="r" rtl="0">
              <a:spcBef>
                <a:spcPts val="0"/>
              </a:spcBef>
              <a:buNone/>
              <a:defRPr sz="1200" b="0" i="0" u="none" strike="noStrike" cap="none">
                <a:solidFill>
                  <a:srgbClr val="008784"/>
                </a:solidFill>
                <a:latin typeface="Calibri"/>
                <a:ea typeface="Calibri"/>
                <a:cs typeface="Calibri"/>
                <a:sym typeface="Calibri"/>
              </a:defRPr>
            </a:lvl6pPr>
            <a:lvl7pPr marL="0" marR="0" lvl="6" indent="0" algn="r" rtl="0">
              <a:spcBef>
                <a:spcPts val="0"/>
              </a:spcBef>
              <a:buNone/>
              <a:defRPr sz="1200" b="0" i="0" u="none" strike="noStrike" cap="none">
                <a:solidFill>
                  <a:srgbClr val="008784"/>
                </a:solidFill>
                <a:latin typeface="Calibri"/>
                <a:ea typeface="Calibri"/>
                <a:cs typeface="Calibri"/>
                <a:sym typeface="Calibri"/>
              </a:defRPr>
            </a:lvl7pPr>
            <a:lvl8pPr marL="0" marR="0" lvl="7" indent="0" algn="r" rtl="0">
              <a:spcBef>
                <a:spcPts val="0"/>
              </a:spcBef>
              <a:buNone/>
              <a:defRPr sz="1200" b="0" i="0" u="none" strike="noStrike" cap="none">
                <a:solidFill>
                  <a:srgbClr val="008784"/>
                </a:solidFill>
                <a:latin typeface="Calibri"/>
                <a:ea typeface="Calibri"/>
                <a:cs typeface="Calibri"/>
                <a:sym typeface="Calibri"/>
              </a:defRPr>
            </a:lvl8pPr>
            <a:lvl9pPr marL="0" marR="0" lvl="8" indent="0" algn="r" rtl="0">
              <a:spcBef>
                <a:spcPts val="0"/>
              </a:spcBef>
              <a:buNone/>
              <a:defRPr sz="1200" b="0" i="0" u="none" strike="noStrike" cap="none">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24" name="Shape 24"/>
          <p:cNvPicPr preferRelativeResize="0"/>
          <p:nvPr/>
        </p:nvPicPr>
        <p:blipFill rotWithShape="1">
          <a:blip r:embed="rId2">
            <a:alphaModFix/>
          </a:blip>
          <a:srcRect/>
          <a:stretch/>
        </p:blipFill>
        <p:spPr>
          <a:xfrm>
            <a:off x="637481" y="5866753"/>
            <a:ext cx="1365888" cy="83953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s/bullets">
  <p:cSld name="Contents/bullets">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628680" y="428604"/>
            <a:ext cx="8229600" cy="55399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Shape 33"/>
          <p:cNvSpPr txBox="1">
            <a:spLocks noGrp="1"/>
          </p:cNvSpPr>
          <p:nvPr>
            <p:ph type="body" idx="1"/>
          </p:nvPr>
        </p:nvSpPr>
        <p:spPr>
          <a:xfrm>
            <a:off x="642910" y="1384299"/>
            <a:ext cx="7715277" cy="4259279"/>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rgbClr val="7F7F7F"/>
              </a:buClr>
              <a:buSzPts val="2200"/>
              <a:buFont typeface="Calibri"/>
              <a:buAutoNum type="arabicPeriod"/>
              <a:defRPr sz="2200" b="0" i="0" u="none" strike="noStrike" cap="none">
                <a:solidFill>
                  <a:srgbClr val="7F7F7F"/>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36" name="Shape 36" descr="C:\Users\EHazell\Google Drive\Grade R Mathematics Project\Kelello\Kelello-Logo-on-Dark-300x200.gif"/>
          <p:cNvPicPr preferRelativeResize="0"/>
          <p:nvPr/>
        </p:nvPicPr>
        <p:blipFill rotWithShape="1">
          <a:blip r:embed="rId2">
            <a:alphaModFix/>
          </a:blip>
          <a:srcRect/>
          <a:stretch/>
        </p:blipFill>
        <p:spPr>
          <a:xfrm>
            <a:off x="611560" y="5589240"/>
            <a:ext cx="1381125" cy="9207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line header">
  <p:cSld name="Two line head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28680" y="428604"/>
            <a:ext cx="8229600" cy="55399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Shape 39"/>
          <p:cNvSpPr txBox="1">
            <a:spLocks noGrp="1"/>
          </p:cNvSpPr>
          <p:nvPr>
            <p:ph type="body" idx="1"/>
          </p:nvPr>
        </p:nvSpPr>
        <p:spPr>
          <a:xfrm>
            <a:off x="644400" y="1386000"/>
            <a:ext cx="7715277" cy="404337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rgbClr val="7F7F7F"/>
              </a:buClr>
              <a:buSzPts val="2200"/>
              <a:buFont typeface="Calibri"/>
              <a:buAutoNum type="arabicPeriod"/>
              <a:defRPr sz="2200" b="0" i="0" u="none" strike="noStrike" cap="none">
                <a:solidFill>
                  <a:srgbClr val="7F7F7F"/>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
        <p:nvSpPr>
          <p:cNvPr id="42" name="Shape 42"/>
          <p:cNvSpPr txBox="1">
            <a:spLocks noGrp="1"/>
          </p:cNvSpPr>
          <p:nvPr>
            <p:ph type="body" idx="2"/>
          </p:nvPr>
        </p:nvSpPr>
        <p:spPr>
          <a:xfrm>
            <a:off x="1057335" y="857232"/>
            <a:ext cx="7800945" cy="461665"/>
          </a:xfrm>
          <a:prstGeom prst="rect">
            <a:avLst/>
          </a:prstGeom>
          <a:noFill/>
          <a:ln>
            <a:noFill/>
          </a:ln>
        </p:spPr>
        <p:txBody>
          <a:bodyPr spcFirstLastPara="1" wrap="square" lIns="91425" tIns="91425" rIns="91425" bIns="91425" anchor="t" anchorCtr="0"/>
          <a:lstStyle>
            <a:lvl1pPr marL="457200" marR="0" lvl="0" indent="-228600" algn="l" rtl="0">
              <a:spcBef>
                <a:spcPts val="480"/>
              </a:spcBef>
              <a:spcAft>
                <a:spcPts val="0"/>
              </a:spcAft>
              <a:buClr>
                <a:srgbClr val="7F7F7F"/>
              </a:buClr>
              <a:buSzPts val="2400"/>
              <a:buFont typeface="Arial"/>
              <a:buNone/>
              <a:defRPr sz="2400" b="1" i="0" u="none" strike="noStrike" cap="none">
                <a:solidFill>
                  <a:srgbClr val="7F7F7F"/>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3" name="Shape 43" descr="C:\Users\EHazell\Google Drive\Grade R Mathematics Project\Kelello\Kelello-Logo-on-Dark-300x200.gif"/>
          <p:cNvPicPr preferRelativeResize="0"/>
          <p:nvPr/>
        </p:nvPicPr>
        <p:blipFill rotWithShape="1">
          <a:blip r:embed="rId2">
            <a:alphaModFix/>
          </a:blip>
          <a:srcRect/>
          <a:stretch/>
        </p:blipFill>
        <p:spPr>
          <a:xfrm>
            <a:off x="611560" y="5589240"/>
            <a:ext cx="1381125" cy="9207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6" name="Shape 46"/>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Shape 52"/>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57" name="Shape 57" descr="C:\Users\EHazell\Google Drive\Grade R Mathematics Project\Kelello\Kelello-Logo-on-Dark-300x200.gif"/>
          <p:cNvPicPr preferRelativeResize="0"/>
          <p:nvPr/>
        </p:nvPicPr>
        <p:blipFill rotWithShape="1">
          <a:blip r:embed="rId2">
            <a:alphaModFix/>
          </a:blip>
          <a:srcRect/>
          <a:stretch/>
        </p:blipFill>
        <p:spPr>
          <a:xfrm>
            <a:off x="467544" y="5517232"/>
            <a:ext cx="1381125" cy="9207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67" name="Shape 67" descr="C:\Users\EHazell\Google Drive\Grade R Mathematics Project\Kelello\Kelello-Logo-on-Dark-300x200.gif"/>
          <p:cNvPicPr preferRelativeResize="0"/>
          <p:nvPr/>
        </p:nvPicPr>
        <p:blipFill rotWithShape="1">
          <a:blip r:embed="rId2">
            <a:alphaModFix/>
          </a:blip>
          <a:srcRect/>
          <a:stretch/>
        </p:blipFill>
        <p:spPr>
          <a:xfrm>
            <a:off x="467544" y="5517232"/>
            <a:ext cx="1381125" cy="9207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73" name="Shape 73" descr="C:\Users\EHazell\Google Drive\Grade R Mathematics Project\Kelello\Kelello-Logo-on-Dark-300x200.gif"/>
          <p:cNvPicPr preferRelativeResize="0"/>
          <p:nvPr/>
        </p:nvPicPr>
        <p:blipFill rotWithShape="1">
          <a:blip r:embed="rId2">
            <a:alphaModFix/>
          </a:blip>
          <a:srcRect/>
          <a:stretch/>
        </p:blipFill>
        <p:spPr>
          <a:xfrm>
            <a:off x="467544" y="5517232"/>
            <a:ext cx="1381125" cy="9207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Shape 7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008784"/>
                </a:solidFill>
                <a:latin typeface="Calibri"/>
                <a:ea typeface="Calibri"/>
                <a:cs typeface="Calibri"/>
                <a:sym typeface="Calibri"/>
              </a:defRPr>
            </a:lvl1pPr>
            <a:lvl2pPr marL="0" marR="0" lvl="1" indent="0" algn="r" rtl="0">
              <a:spcBef>
                <a:spcPts val="0"/>
              </a:spcBef>
              <a:buNone/>
              <a:defRPr sz="1200">
                <a:solidFill>
                  <a:srgbClr val="008784"/>
                </a:solidFill>
                <a:latin typeface="Calibri"/>
                <a:ea typeface="Calibri"/>
                <a:cs typeface="Calibri"/>
                <a:sym typeface="Calibri"/>
              </a:defRPr>
            </a:lvl2pPr>
            <a:lvl3pPr marL="0" marR="0" lvl="2" indent="0" algn="r" rtl="0">
              <a:spcBef>
                <a:spcPts val="0"/>
              </a:spcBef>
              <a:buNone/>
              <a:defRPr sz="1200">
                <a:solidFill>
                  <a:srgbClr val="008784"/>
                </a:solidFill>
                <a:latin typeface="Calibri"/>
                <a:ea typeface="Calibri"/>
                <a:cs typeface="Calibri"/>
                <a:sym typeface="Calibri"/>
              </a:defRPr>
            </a:lvl3pPr>
            <a:lvl4pPr marL="0" marR="0" lvl="3" indent="0" algn="r" rtl="0">
              <a:spcBef>
                <a:spcPts val="0"/>
              </a:spcBef>
              <a:buNone/>
              <a:defRPr sz="1200">
                <a:solidFill>
                  <a:srgbClr val="008784"/>
                </a:solidFill>
                <a:latin typeface="Calibri"/>
                <a:ea typeface="Calibri"/>
                <a:cs typeface="Calibri"/>
                <a:sym typeface="Calibri"/>
              </a:defRPr>
            </a:lvl4pPr>
            <a:lvl5pPr marL="0" marR="0" lvl="4" indent="0" algn="r" rtl="0">
              <a:spcBef>
                <a:spcPts val="0"/>
              </a:spcBef>
              <a:buNone/>
              <a:defRPr sz="1200">
                <a:solidFill>
                  <a:srgbClr val="008784"/>
                </a:solidFill>
                <a:latin typeface="Calibri"/>
                <a:ea typeface="Calibri"/>
                <a:cs typeface="Calibri"/>
                <a:sym typeface="Calibri"/>
              </a:defRPr>
            </a:lvl5pPr>
            <a:lvl6pPr marL="0" marR="0" lvl="5" indent="0" algn="r" rtl="0">
              <a:spcBef>
                <a:spcPts val="0"/>
              </a:spcBef>
              <a:buNone/>
              <a:defRPr sz="1200">
                <a:solidFill>
                  <a:srgbClr val="008784"/>
                </a:solidFill>
                <a:latin typeface="Calibri"/>
                <a:ea typeface="Calibri"/>
                <a:cs typeface="Calibri"/>
                <a:sym typeface="Calibri"/>
              </a:defRPr>
            </a:lvl6pPr>
            <a:lvl7pPr marL="0" marR="0" lvl="6" indent="0" algn="r" rtl="0">
              <a:spcBef>
                <a:spcPts val="0"/>
              </a:spcBef>
              <a:buNone/>
              <a:defRPr sz="1200">
                <a:solidFill>
                  <a:srgbClr val="008784"/>
                </a:solidFill>
                <a:latin typeface="Calibri"/>
                <a:ea typeface="Calibri"/>
                <a:cs typeface="Calibri"/>
                <a:sym typeface="Calibri"/>
              </a:defRPr>
            </a:lvl7pPr>
            <a:lvl8pPr marL="0" marR="0" lvl="7" indent="0" algn="r" rtl="0">
              <a:spcBef>
                <a:spcPts val="0"/>
              </a:spcBef>
              <a:buNone/>
              <a:defRPr sz="1200">
                <a:solidFill>
                  <a:srgbClr val="008784"/>
                </a:solidFill>
                <a:latin typeface="Calibri"/>
                <a:ea typeface="Calibri"/>
                <a:cs typeface="Calibri"/>
                <a:sym typeface="Calibri"/>
              </a:defRPr>
            </a:lvl8pPr>
            <a:lvl9pPr marL="0" marR="0" lvl="8" indent="0" algn="r" rtl="0">
              <a:spcBef>
                <a:spcPts val="0"/>
              </a:spcBef>
              <a:buNone/>
              <a:defRPr sz="1200">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pic>
        <p:nvPicPr>
          <p:cNvPr id="78" name="Shape 78" descr="C:\Users\EHazell\Google Drive\Grade R Mathematics Project\Kelello\Kelello-Logo-on-Dark-300x200.gif"/>
          <p:cNvPicPr preferRelativeResize="0"/>
          <p:nvPr/>
        </p:nvPicPr>
        <p:blipFill rotWithShape="1">
          <a:blip r:embed="rId2">
            <a:alphaModFix/>
          </a:blip>
          <a:srcRect/>
          <a:stretch/>
        </p:blipFill>
        <p:spPr>
          <a:xfrm>
            <a:off x="467544" y="5517232"/>
            <a:ext cx="1381125" cy="9207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A6D3D8"/>
            </a:gs>
            <a:gs pos="50000">
              <a:srgbClr val="BFCFEC"/>
            </a:gs>
            <a:gs pos="100000">
              <a:srgbClr val="E0E8F4"/>
            </a:gs>
          </a:gsLst>
          <a:lin ang="5400000" scaled="0"/>
        </a:gradFill>
        <a:effectLst/>
      </p:bgPr>
    </p:bg>
    <p:spTree>
      <p:nvGrpSpPr>
        <p:cNvPr id="1" name="Shape 9"/>
        <p:cNvGrpSpPr/>
        <p:nvPr/>
      </p:nvGrpSpPr>
      <p:grpSpPr>
        <a:xfrm>
          <a:off x="0" y="0"/>
          <a:ext cx="0" cy="0"/>
          <a:chOff x="0" y="0"/>
          <a:chExt cx="0" cy="0"/>
        </a:xfrm>
      </p:grpSpPr>
      <p:pic>
        <p:nvPicPr>
          <p:cNvPr id="10" name="Shape 10" descr="Jet PowerPoint page.jpg"/>
          <p:cNvPicPr preferRelativeResize="0"/>
          <p:nvPr/>
        </p:nvPicPr>
        <p:blipFill rotWithShape="1">
          <a:blip r:embed="rId15">
            <a:alphaModFix/>
          </a:blip>
          <a:srcRect/>
          <a:stretch/>
        </p:blipFill>
        <p:spPr>
          <a:xfrm>
            <a:off x="0" y="0"/>
            <a:ext cx="9144000" cy="6858000"/>
          </a:xfrm>
          <a:prstGeom prst="rect">
            <a:avLst/>
          </a:prstGeom>
          <a:noFill/>
          <a:ln>
            <a:noFill/>
          </a:ln>
        </p:spPr>
      </p:pic>
      <p:sp>
        <p:nvSpPr>
          <p:cNvPr id="11" name="Shape 11"/>
          <p:cNvSpPr txBox="1">
            <a:spLocks noGrp="1"/>
          </p:cNvSpPr>
          <p:nvPr>
            <p:ph type="ftr" idx="11"/>
          </p:nvPr>
        </p:nvSpPr>
        <p:spPr>
          <a:xfrm>
            <a:off x="623880" y="6055688"/>
            <a:ext cx="2895600" cy="2308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900" b="0" i="0" u="none" strike="noStrike" cap="none">
                <a:solidFill>
                  <a:srgbClr val="7F7F7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sldNum" idx="12"/>
          </p:nvPr>
        </p:nvSpPr>
        <p:spPr>
          <a:xfrm>
            <a:off x="6786578" y="6172219"/>
            <a:ext cx="2133600" cy="27699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08784"/>
                </a:solidFill>
                <a:latin typeface="Calibri"/>
                <a:ea typeface="Calibri"/>
                <a:cs typeface="Calibri"/>
                <a:sym typeface="Calibri"/>
              </a:defRPr>
            </a:lvl1pPr>
            <a:lvl2pPr marL="0" marR="0" lvl="1" indent="0" algn="r" rtl="0">
              <a:spcBef>
                <a:spcPts val="0"/>
              </a:spcBef>
              <a:buNone/>
              <a:defRPr sz="1200" b="0" i="0" u="none" strike="noStrike" cap="none">
                <a:solidFill>
                  <a:srgbClr val="008784"/>
                </a:solidFill>
                <a:latin typeface="Calibri"/>
                <a:ea typeface="Calibri"/>
                <a:cs typeface="Calibri"/>
                <a:sym typeface="Calibri"/>
              </a:defRPr>
            </a:lvl2pPr>
            <a:lvl3pPr marL="0" marR="0" lvl="2" indent="0" algn="r" rtl="0">
              <a:spcBef>
                <a:spcPts val="0"/>
              </a:spcBef>
              <a:buNone/>
              <a:defRPr sz="1200" b="0" i="0" u="none" strike="noStrike" cap="none">
                <a:solidFill>
                  <a:srgbClr val="008784"/>
                </a:solidFill>
                <a:latin typeface="Calibri"/>
                <a:ea typeface="Calibri"/>
                <a:cs typeface="Calibri"/>
                <a:sym typeface="Calibri"/>
              </a:defRPr>
            </a:lvl3pPr>
            <a:lvl4pPr marL="0" marR="0" lvl="3" indent="0" algn="r" rtl="0">
              <a:spcBef>
                <a:spcPts val="0"/>
              </a:spcBef>
              <a:buNone/>
              <a:defRPr sz="1200" b="0" i="0" u="none" strike="noStrike" cap="none">
                <a:solidFill>
                  <a:srgbClr val="008784"/>
                </a:solidFill>
                <a:latin typeface="Calibri"/>
                <a:ea typeface="Calibri"/>
                <a:cs typeface="Calibri"/>
                <a:sym typeface="Calibri"/>
              </a:defRPr>
            </a:lvl4pPr>
            <a:lvl5pPr marL="0" marR="0" lvl="4" indent="0" algn="r" rtl="0">
              <a:spcBef>
                <a:spcPts val="0"/>
              </a:spcBef>
              <a:buNone/>
              <a:defRPr sz="1200" b="0" i="0" u="none" strike="noStrike" cap="none">
                <a:solidFill>
                  <a:srgbClr val="008784"/>
                </a:solidFill>
                <a:latin typeface="Calibri"/>
                <a:ea typeface="Calibri"/>
                <a:cs typeface="Calibri"/>
                <a:sym typeface="Calibri"/>
              </a:defRPr>
            </a:lvl5pPr>
            <a:lvl6pPr marL="0" marR="0" lvl="5" indent="0" algn="r" rtl="0">
              <a:spcBef>
                <a:spcPts val="0"/>
              </a:spcBef>
              <a:buNone/>
              <a:defRPr sz="1200" b="0" i="0" u="none" strike="noStrike" cap="none">
                <a:solidFill>
                  <a:srgbClr val="008784"/>
                </a:solidFill>
                <a:latin typeface="Calibri"/>
                <a:ea typeface="Calibri"/>
                <a:cs typeface="Calibri"/>
                <a:sym typeface="Calibri"/>
              </a:defRPr>
            </a:lvl6pPr>
            <a:lvl7pPr marL="0" marR="0" lvl="6" indent="0" algn="r" rtl="0">
              <a:spcBef>
                <a:spcPts val="0"/>
              </a:spcBef>
              <a:buNone/>
              <a:defRPr sz="1200" b="0" i="0" u="none" strike="noStrike" cap="none">
                <a:solidFill>
                  <a:srgbClr val="008784"/>
                </a:solidFill>
                <a:latin typeface="Calibri"/>
                <a:ea typeface="Calibri"/>
                <a:cs typeface="Calibri"/>
                <a:sym typeface="Calibri"/>
              </a:defRPr>
            </a:lvl7pPr>
            <a:lvl8pPr marL="0" marR="0" lvl="7" indent="0" algn="r" rtl="0">
              <a:spcBef>
                <a:spcPts val="0"/>
              </a:spcBef>
              <a:buNone/>
              <a:defRPr sz="1200" b="0" i="0" u="none" strike="noStrike" cap="none">
                <a:solidFill>
                  <a:srgbClr val="008784"/>
                </a:solidFill>
                <a:latin typeface="Calibri"/>
                <a:ea typeface="Calibri"/>
                <a:cs typeface="Calibri"/>
                <a:sym typeface="Calibri"/>
              </a:defRPr>
            </a:lvl8pPr>
            <a:lvl9pPr marL="0" marR="0" lvl="8" indent="0" algn="r" rtl="0">
              <a:spcBef>
                <a:spcPts val="0"/>
              </a:spcBef>
              <a:buNone/>
              <a:defRPr sz="1200" b="0" i="0" u="none" strike="noStrike" cap="none">
                <a:solidFill>
                  <a:srgbClr val="008784"/>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Z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728690" y="977248"/>
            <a:ext cx="7772400" cy="3988647"/>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rgbClr val="008784"/>
              </a:buClr>
              <a:buSzPts val="3000"/>
              <a:buFont typeface="Calibri"/>
              <a:buNone/>
            </a:pPr>
            <a:br>
              <a:rPr lang="en-ZA" sz="3000" b="1" i="0" u="none" strike="noStrike" cap="none" dirty="0">
                <a:solidFill>
                  <a:srgbClr val="008784"/>
                </a:solidFill>
                <a:latin typeface="Calibri"/>
                <a:ea typeface="Calibri"/>
                <a:cs typeface="Calibri"/>
                <a:sym typeface="Calibri"/>
              </a:rPr>
            </a:br>
            <a:br>
              <a:rPr lang="en-ZA" sz="3000" b="1" i="0" u="none" strike="noStrike" cap="none" dirty="0">
                <a:solidFill>
                  <a:srgbClr val="008784"/>
                </a:solidFill>
                <a:latin typeface="Calibri"/>
                <a:ea typeface="Calibri"/>
                <a:cs typeface="Calibri"/>
                <a:sym typeface="Calibri"/>
              </a:rPr>
            </a:br>
            <a:r>
              <a:rPr lang="en-ZA" sz="4000" b="1" i="0" u="none" strike="noStrike" cap="none" dirty="0">
                <a:solidFill>
                  <a:srgbClr val="008784"/>
                </a:solidFill>
                <a:latin typeface="Calibri"/>
                <a:ea typeface="Calibri"/>
                <a:cs typeface="Calibri"/>
                <a:sym typeface="Calibri"/>
              </a:rPr>
              <a:t>Grade R Maths project</a:t>
            </a:r>
            <a:br>
              <a:rPr lang="en-ZA" sz="4000" b="1" i="0" u="none" strike="noStrike" cap="none" dirty="0">
                <a:solidFill>
                  <a:srgbClr val="008784"/>
                </a:solidFill>
                <a:latin typeface="Calibri"/>
                <a:ea typeface="Calibri"/>
                <a:cs typeface="Calibri"/>
                <a:sym typeface="Calibri"/>
              </a:rPr>
            </a:br>
            <a:r>
              <a:rPr lang="en-ZA" sz="4000" b="1" i="0" u="none" strike="noStrike" cap="none" dirty="0">
                <a:solidFill>
                  <a:srgbClr val="008784"/>
                </a:solidFill>
                <a:latin typeface="Calibri"/>
                <a:ea typeface="Calibri"/>
                <a:cs typeface="Calibri"/>
                <a:sym typeface="Calibri"/>
              </a:rPr>
              <a:t>External Evaluation</a:t>
            </a:r>
            <a:br>
              <a:rPr lang="en-ZA" sz="4000" b="1" i="0" u="none" strike="noStrike" cap="none" dirty="0">
                <a:solidFill>
                  <a:srgbClr val="008784"/>
                </a:solidFill>
                <a:latin typeface="Calibri"/>
                <a:ea typeface="Calibri"/>
                <a:cs typeface="Calibri"/>
                <a:sym typeface="Calibri"/>
              </a:rPr>
            </a:br>
            <a:br>
              <a:rPr lang="en-ZA" sz="4000" b="1" i="0" u="none" strike="noStrike" cap="none" dirty="0">
                <a:solidFill>
                  <a:srgbClr val="008784"/>
                </a:solidFill>
                <a:latin typeface="Calibri"/>
                <a:ea typeface="Calibri"/>
                <a:cs typeface="Calibri"/>
                <a:sym typeface="Calibri"/>
              </a:rPr>
            </a:br>
            <a:r>
              <a:rPr lang="en-ZA" sz="4000" b="1" i="0" u="none" strike="noStrike" cap="none" dirty="0">
                <a:solidFill>
                  <a:srgbClr val="008784"/>
                </a:solidFill>
                <a:latin typeface="Calibri"/>
                <a:ea typeface="Calibri"/>
                <a:cs typeface="Calibri"/>
                <a:sym typeface="Calibri"/>
              </a:rPr>
              <a:t>Learner test findings</a:t>
            </a:r>
            <a:br>
              <a:rPr lang="en-ZA" sz="4000" b="1" i="0" u="none" strike="noStrike" cap="none" dirty="0">
                <a:solidFill>
                  <a:srgbClr val="008784"/>
                </a:solidFill>
                <a:latin typeface="Calibri"/>
                <a:ea typeface="Calibri"/>
                <a:cs typeface="Calibri"/>
                <a:sym typeface="Calibri"/>
              </a:rPr>
            </a:b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General linear model on whole result: set up</a:t>
            </a:r>
            <a:endParaRPr dirty="0"/>
          </a:p>
        </p:txBody>
      </p:sp>
      <p:sp>
        <p:nvSpPr>
          <p:cNvPr id="166" name="Shape 166"/>
          <p:cNvSpPr txBox="1">
            <a:spLocks noGrp="1"/>
          </p:cNvSpPr>
          <p:nvPr>
            <p:ph type="body" idx="1"/>
          </p:nvPr>
        </p:nvSpPr>
        <p:spPr>
          <a:xfrm>
            <a:off x="642910" y="1139483"/>
            <a:ext cx="7786715" cy="4726745"/>
          </a:xfrm>
          <a:prstGeom prst="rect">
            <a:avLst/>
          </a:prstGeom>
          <a:noFill/>
          <a:ln>
            <a:noFill/>
          </a:ln>
        </p:spPr>
        <p:txBody>
          <a:bodyPr spcFirstLastPara="1" wrap="square" lIns="91425" tIns="45700" rIns="91425" bIns="45700" anchor="t" anchorCtr="0">
            <a:noAutofit/>
          </a:bodyPr>
          <a:lstStyle/>
          <a:p>
            <a:pPr marL="139700" lvl="0" indent="0"/>
            <a:r>
              <a:rPr lang="en-ZA" sz="2000" b="1" dirty="0">
                <a:solidFill>
                  <a:schemeClr val="dk1"/>
                </a:solidFill>
              </a:rPr>
              <a:t>Dependent variables </a:t>
            </a:r>
            <a:r>
              <a:rPr lang="en-ZA" sz="2000" dirty="0">
                <a:solidFill>
                  <a:schemeClr val="dk1"/>
                </a:solidFill>
              </a:rPr>
              <a:t>introduced into the model:</a:t>
            </a:r>
          </a:p>
          <a:p>
            <a:pPr marL="482600" lvl="0" indent="-342900">
              <a:buFontTx/>
              <a:buChar char="-"/>
            </a:pPr>
            <a:r>
              <a:rPr lang="en-ZA" sz="2000" dirty="0">
                <a:solidFill>
                  <a:schemeClr val="dk1"/>
                </a:solidFill>
              </a:rPr>
              <a:t>Marko-D total score, and</a:t>
            </a:r>
          </a:p>
          <a:p>
            <a:pPr marL="482600" lvl="0" indent="-342900">
              <a:buFontTx/>
              <a:buChar char="-"/>
            </a:pPr>
            <a:r>
              <a:rPr lang="en-ZA" sz="2000" dirty="0">
                <a:solidFill>
                  <a:schemeClr val="dk1"/>
                </a:solidFill>
              </a:rPr>
              <a:t>Marko-D scores, by level (L1, L2, L3, L4, L5)</a:t>
            </a:r>
          </a:p>
          <a:p>
            <a:pPr marL="457200" marR="0" lvl="0" indent="-317500" algn="l" rtl="0">
              <a:spcBef>
                <a:spcPts val="440"/>
              </a:spcBef>
              <a:spcAft>
                <a:spcPts val="0"/>
              </a:spcAft>
              <a:buClr>
                <a:srgbClr val="7F7F7F"/>
              </a:buClr>
              <a:buSzPts val="2200"/>
              <a:buFont typeface="Arial"/>
              <a:buNone/>
            </a:pPr>
            <a:endParaRPr lang="en-ZA" sz="1000" b="1" i="0" u="none" strike="noStrike" cap="none" dirty="0">
              <a:solidFill>
                <a:schemeClr val="dk1"/>
              </a:solidFill>
              <a:latin typeface="Calibri"/>
              <a:ea typeface="Calibri"/>
              <a:cs typeface="Calibri"/>
              <a:sym typeface="Calibri"/>
            </a:endParaRPr>
          </a:p>
          <a:p>
            <a:pPr marL="457200" marR="0" lvl="0" indent="-317500" algn="l" rtl="0">
              <a:spcBef>
                <a:spcPts val="440"/>
              </a:spcBef>
              <a:spcAft>
                <a:spcPts val="0"/>
              </a:spcAft>
              <a:buClr>
                <a:srgbClr val="7F7F7F"/>
              </a:buClr>
              <a:buSzPts val="2200"/>
              <a:buFont typeface="Arial"/>
              <a:buNone/>
            </a:pPr>
            <a:r>
              <a:rPr lang="en-ZA" sz="2000" b="1" i="0" u="none" strike="noStrike" cap="none" dirty="0">
                <a:solidFill>
                  <a:schemeClr val="dk1"/>
                </a:solidFill>
                <a:latin typeface="Calibri"/>
                <a:ea typeface="Calibri"/>
                <a:cs typeface="Calibri"/>
                <a:sym typeface="Calibri"/>
              </a:rPr>
              <a:t>Factors/ covariates </a:t>
            </a:r>
            <a:r>
              <a:rPr lang="en-ZA" sz="2000" b="0" i="0" u="none" strike="noStrike" cap="none" dirty="0">
                <a:solidFill>
                  <a:schemeClr val="dk1"/>
                </a:solidFill>
                <a:latin typeface="Calibri"/>
                <a:ea typeface="Calibri"/>
                <a:cs typeface="Calibri"/>
                <a:sym typeface="Calibri"/>
              </a:rPr>
              <a:t>introduced into the model:</a:t>
            </a:r>
          </a:p>
          <a:p>
            <a:pPr marL="482600" marR="0" lvl="0" indent="-342900" algn="l" rtl="0">
              <a:spcBef>
                <a:spcPts val="440"/>
              </a:spcBef>
              <a:spcAft>
                <a:spcPts val="0"/>
              </a:spcAft>
              <a:buClr>
                <a:srgbClr val="7F7F7F"/>
              </a:buClr>
              <a:buSzPts val="2200"/>
              <a:buFontTx/>
              <a:buChar char="-"/>
            </a:pPr>
            <a:r>
              <a:rPr lang="en-ZA" sz="2000" b="0" i="0" u="none" strike="noStrike" cap="none" dirty="0">
                <a:solidFill>
                  <a:schemeClr val="dk1"/>
                </a:solidFill>
                <a:latin typeface="Calibri"/>
                <a:ea typeface="Calibri"/>
                <a:cs typeface="Calibri"/>
                <a:sym typeface="Calibri"/>
              </a:rPr>
              <a:t>Baseline test scores, </a:t>
            </a:r>
          </a:p>
          <a:p>
            <a:pPr marL="482600" marR="0" lvl="0" indent="-342900" algn="l" rtl="0">
              <a:spcBef>
                <a:spcPts val="440"/>
              </a:spcBef>
              <a:spcAft>
                <a:spcPts val="0"/>
              </a:spcAft>
              <a:buClr>
                <a:srgbClr val="7F7F7F"/>
              </a:buClr>
              <a:buSzPts val="2200"/>
              <a:buFontTx/>
              <a:buChar char="-"/>
            </a:pPr>
            <a:r>
              <a:rPr lang="en-ZA" sz="2000" dirty="0">
                <a:solidFill>
                  <a:schemeClr val="dk1"/>
                </a:solidFill>
              </a:rPr>
              <a:t>District (urban, rural), and</a:t>
            </a:r>
          </a:p>
          <a:p>
            <a:pPr marL="482600" indent="-342900">
              <a:buFontTx/>
              <a:buChar char="-"/>
            </a:pPr>
            <a:r>
              <a:rPr lang="en-ZA" sz="2000" dirty="0">
                <a:solidFill>
                  <a:schemeClr val="tx1"/>
                </a:solidFill>
              </a:rPr>
              <a:t>Group (intervention, comparison)</a:t>
            </a:r>
          </a:p>
          <a:p>
            <a:pPr marL="482600" indent="-342900">
              <a:buFontTx/>
              <a:buChar char="-"/>
            </a:pPr>
            <a:r>
              <a:rPr lang="en-ZA" sz="2000" dirty="0">
                <a:solidFill>
                  <a:schemeClr val="tx1"/>
                </a:solidFill>
              </a:rPr>
              <a:t>Gender (Male; Female), </a:t>
            </a:r>
          </a:p>
          <a:p>
            <a:pPr marL="482600" lvl="0" indent="-342900">
              <a:buFontTx/>
              <a:buChar char="-"/>
            </a:pPr>
            <a:r>
              <a:rPr lang="en-ZA" sz="2000" dirty="0">
                <a:solidFill>
                  <a:schemeClr val="tx1"/>
                </a:solidFill>
              </a:rPr>
              <a:t>Quintile (1; 2; 3; 4; 5), </a:t>
            </a:r>
          </a:p>
          <a:p>
            <a:pPr marL="482600" lvl="0" indent="-342900">
              <a:buFontTx/>
              <a:buChar char="-"/>
            </a:pPr>
            <a:r>
              <a:rPr lang="en-ZA" sz="2000" dirty="0">
                <a:solidFill>
                  <a:schemeClr val="tx1"/>
                </a:solidFill>
              </a:rPr>
              <a:t>Language of Learning and Teaching (E, A, X), and</a:t>
            </a:r>
          </a:p>
          <a:p>
            <a:pPr marL="482600" lvl="0" indent="-342900">
              <a:buFontTx/>
              <a:buChar char="-"/>
            </a:pPr>
            <a:r>
              <a:rPr lang="en-ZA" sz="2000" dirty="0">
                <a:solidFill>
                  <a:schemeClr val="tx1"/>
                </a:solidFill>
              </a:rPr>
              <a:t>Age </a:t>
            </a:r>
          </a:p>
          <a:p>
            <a:pPr marL="139700" marR="0" lvl="0" indent="0" algn="l" rtl="0">
              <a:spcBef>
                <a:spcPts val="440"/>
              </a:spcBef>
              <a:spcAft>
                <a:spcPts val="0"/>
              </a:spcAft>
              <a:buClr>
                <a:srgbClr val="7F7F7F"/>
              </a:buClr>
              <a:buSzPts val="2200"/>
            </a:pPr>
            <a:endParaRPr lang="en-ZA" sz="1000" b="0" i="0" u="none" strike="noStrike" cap="none" dirty="0">
              <a:solidFill>
                <a:schemeClr val="dk1"/>
              </a:solidFill>
              <a:latin typeface="Calibri"/>
              <a:ea typeface="Calibri"/>
              <a:cs typeface="Calibri"/>
              <a:sym typeface="Calibri"/>
            </a:endParaRPr>
          </a:p>
          <a:p>
            <a:pPr marL="139700" marR="0" lvl="0" indent="0" algn="l" rtl="0">
              <a:spcBef>
                <a:spcPts val="440"/>
              </a:spcBef>
              <a:spcAft>
                <a:spcPts val="0"/>
              </a:spcAft>
              <a:buClr>
                <a:srgbClr val="7F7F7F"/>
              </a:buClr>
              <a:buSzPts val="2200"/>
            </a:pPr>
            <a:r>
              <a:rPr lang="en-ZA" sz="2200" b="0" i="0" u="none" strike="noStrike" cap="none" dirty="0">
                <a:solidFill>
                  <a:schemeClr val="dk1"/>
                </a:solidFill>
                <a:latin typeface="Calibri"/>
                <a:ea typeface="Calibri"/>
                <a:cs typeface="Calibri"/>
                <a:sym typeface="Calibri"/>
              </a:rPr>
              <a:t>[these FACTORS are all predictors of performance]</a:t>
            </a:r>
          </a:p>
          <a:p>
            <a:pPr marL="596900" marR="0" lvl="0" indent="-457200" algn="l" rtl="0">
              <a:spcBef>
                <a:spcPts val="440"/>
              </a:spcBef>
              <a:spcAft>
                <a:spcPts val="0"/>
              </a:spcAft>
              <a:buClr>
                <a:srgbClr val="7F7F7F"/>
              </a:buClr>
              <a:buSzPts val="2200"/>
              <a:buFont typeface="Arial"/>
              <a:buAutoNum type="arabicPeriod"/>
            </a:pPr>
            <a:endParaRPr sz="2200" b="0" i="0" u="none" strike="noStrike" cap="none" dirty="0">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10</a:t>
            </a:fld>
            <a:endParaRPr sz="1200">
              <a:solidFill>
                <a:srgbClr val="008784"/>
              </a:solidFill>
              <a:latin typeface="Calibri"/>
              <a:ea typeface="Calibri"/>
              <a:cs typeface="Calibri"/>
              <a:sym typeface="Calibri"/>
            </a:endParaRPr>
          </a:p>
        </p:txBody>
      </p:sp>
    </p:spTree>
    <p:extLst>
      <p:ext uri="{BB962C8B-B14F-4D97-AF65-F5344CB8AC3E}">
        <p14:creationId xmlns:p14="http://schemas.microsoft.com/office/powerpoint/2010/main" val="676127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General linear model on whole result: findings</a:t>
            </a:r>
            <a:endParaRPr dirty="0"/>
          </a:p>
        </p:txBody>
      </p:sp>
      <p:sp>
        <p:nvSpPr>
          <p:cNvPr id="166" name="Shape 166"/>
          <p:cNvSpPr txBox="1">
            <a:spLocks noGrp="1"/>
          </p:cNvSpPr>
          <p:nvPr>
            <p:ph type="body" idx="1"/>
          </p:nvPr>
        </p:nvSpPr>
        <p:spPr>
          <a:xfrm>
            <a:off x="642910" y="1139483"/>
            <a:ext cx="7786715" cy="4895557"/>
          </a:xfrm>
          <a:prstGeom prst="rect">
            <a:avLst/>
          </a:prstGeom>
          <a:noFill/>
          <a:ln>
            <a:noFill/>
          </a:ln>
        </p:spPr>
        <p:txBody>
          <a:bodyPr spcFirstLastPara="1" wrap="square" lIns="91425" tIns="45700" rIns="91425" bIns="45700" anchor="t" anchorCtr="0">
            <a:noAutofit/>
          </a:bodyPr>
          <a:lstStyle/>
          <a:p>
            <a:pPr marL="596900" marR="0" lvl="0" indent="-457200" algn="l" rtl="0">
              <a:spcBef>
                <a:spcPts val="440"/>
              </a:spcBef>
              <a:spcAft>
                <a:spcPts val="0"/>
              </a:spcAft>
              <a:buClr>
                <a:srgbClr val="7F7F7F"/>
              </a:buClr>
              <a:buSzPts val="2200"/>
              <a:buFont typeface="+mj-lt"/>
              <a:buAutoNum type="arabicPeriod"/>
            </a:pPr>
            <a:r>
              <a:rPr lang="en-ZA" sz="2400" b="0" i="0" u="none" strike="noStrike" cap="none" dirty="0">
                <a:solidFill>
                  <a:schemeClr val="tx1"/>
                </a:solidFill>
                <a:latin typeface="Calibri"/>
                <a:ea typeface="Calibri"/>
                <a:cs typeface="Calibri"/>
                <a:sym typeface="Calibri"/>
              </a:rPr>
              <a:t>Greatest (medium) effects on Marko-D performance were:</a:t>
            </a:r>
          </a:p>
          <a:p>
            <a:pPr marL="1054100" lvl="1" indent="-457200">
              <a:buFont typeface="+mj-lt"/>
              <a:buAutoNum type="alphaLcPeriod"/>
            </a:pPr>
            <a:r>
              <a:rPr lang="en-ZA" sz="2400" dirty="0">
                <a:solidFill>
                  <a:schemeClr val="tx1"/>
                </a:solidFill>
              </a:rPr>
              <a:t>LOLT (isiXhosa- and Afrikaans-speakers performed best; English-speakers worst) – for all levels and total, and</a:t>
            </a:r>
          </a:p>
          <a:p>
            <a:pPr marL="1054100" lvl="1" indent="-457200">
              <a:buFont typeface="+mj-lt"/>
              <a:buAutoNum type="alphaLcPeriod"/>
            </a:pPr>
            <a:r>
              <a:rPr lang="en-ZA" sz="2400" dirty="0">
                <a:solidFill>
                  <a:schemeClr val="tx1"/>
                </a:solidFill>
              </a:rPr>
              <a:t>District (urban learners performed better, at L3 to L5, and total)</a:t>
            </a:r>
          </a:p>
          <a:p>
            <a:pPr marL="596900" indent="-457200">
              <a:buFont typeface="+mj-lt"/>
              <a:buAutoNum type="arabicPeriod"/>
            </a:pPr>
            <a:r>
              <a:rPr lang="en-ZA" sz="2400" b="0" i="0" u="none" strike="noStrike" cap="none" dirty="0">
                <a:solidFill>
                  <a:schemeClr val="tx1"/>
                </a:solidFill>
                <a:latin typeface="Calibri"/>
                <a:ea typeface="Calibri"/>
                <a:cs typeface="Calibri"/>
                <a:sym typeface="Calibri"/>
              </a:rPr>
              <a:t>Weaker (small) effect on Marko-D performance were:</a:t>
            </a:r>
          </a:p>
          <a:p>
            <a:pPr marL="1054100" lvl="1" indent="-457200">
              <a:buFont typeface="+mj-lt"/>
              <a:buAutoNum type="alphaLcPeriod"/>
            </a:pPr>
            <a:r>
              <a:rPr lang="en-ZA" sz="2400" dirty="0">
                <a:solidFill>
                  <a:srgbClr val="FF0000"/>
                </a:solidFill>
              </a:rPr>
              <a:t>Group (intervention group learners performed better at L2, L3 and L5 and on whole test), </a:t>
            </a:r>
            <a:r>
              <a:rPr lang="en-ZA" sz="2400" dirty="0">
                <a:solidFill>
                  <a:schemeClr val="tx1"/>
                </a:solidFill>
              </a:rPr>
              <a:t>and</a:t>
            </a:r>
          </a:p>
          <a:p>
            <a:pPr marL="1054100" lvl="1" indent="-457200">
              <a:buFont typeface="+mj-lt"/>
              <a:buAutoNum type="alphaLcPeriod"/>
            </a:pPr>
            <a:r>
              <a:rPr lang="en-ZA" sz="2400" dirty="0">
                <a:solidFill>
                  <a:schemeClr val="tx1"/>
                </a:solidFill>
              </a:rPr>
              <a:t>Age (older learners performed better at L2, L3 and L4)</a:t>
            </a:r>
            <a:endParaRPr lang="en-ZA" sz="2400" b="0" i="0" u="none" strike="noStrike" cap="none" dirty="0">
              <a:solidFill>
                <a:schemeClr val="dk1"/>
              </a:solidFill>
              <a:latin typeface="Calibri"/>
              <a:ea typeface="Calibri"/>
              <a:cs typeface="Calibri"/>
              <a:sym typeface="Calibri"/>
            </a:endParaRPr>
          </a:p>
          <a:p>
            <a:pPr marL="596900" marR="0" lvl="0" indent="-457200" algn="l" rtl="0">
              <a:spcBef>
                <a:spcPts val="440"/>
              </a:spcBef>
              <a:spcAft>
                <a:spcPts val="0"/>
              </a:spcAft>
              <a:buClr>
                <a:srgbClr val="7F7F7F"/>
              </a:buClr>
              <a:buSzPts val="2200"/>
              <a:buFont typeface="Arial"/>
              <a:buAutoNum type="arabicPeriod"/>
            </a:pPr>
            <a:endParaRPr lang="en-ZA" sz="2200" b="0" i="0" u="none" strike="noStrike" cap="none" dirty="0">
              <a:solidFill>
                <a:schemeClr val="dk1"/>
              </a:solidFill>
              <a:latin typeface="Calibri"/>
              <a:ea typeface="Calibri"/>
              <a:cs typeface="Calibri"/>
              <a:sym typeface="Calibri"/>
            </a:endParaRPr>
          </a:p>
          <a:p>
            <a:pPr marL="596900" marR="0" lvl="0" indent="-457200" algn="l" rtl="0">
              <a:spcBef>
                <a:spcPts val="440"/>
              </a:spcBef>
              <a:spcAft>
                <a:spcPts val="0"/>
              </a:spcAft>
              <a:buClr>
                <a:srgbClr val="7F7F7F"/>
              </a:buClr>
              <a:buSzPts val="2200"/>
              <a:buFont typeface="Arial"/>
              <a:buAutoNum type="arabicPeriod"/>
            </a:pPr>
            <a:endParaRPr sz="2200" b="0" i="0" u="none" strike="noStrike" cap="none" dirty="0">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11</a:t>
            </a:fld>
            <a:endParaRPr sz="1200">
              <a:solidFill>
                <a:srgbClr val="008784"/>
              </a:solidFill>
              <a:latin typeface="Calibri"/>
              <a:ea typeface="Calibri"/>
              <a:cs typeface="Calibri"/>
              <a:sym typeface="Calibri"/>
            </a:endParaRPr>
          </a:p>
        </p:txBody>
      </p:sp>
    </p:spTree>
    <p:extLst>
      <p:ext uri="{BB962C8B-B14F-4D97-AF65-F5344CB8AC3E}">
        <p14:creationId xmlns:p14="http://schemas.microsoft.com/office/powerpoint/2010/main" val="405430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1104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General linear model on whole result: findings (</a:t>
            </a:r>
            <a:r>
              <a:rPr lang="en-ZA" dirty="0" err="1"/>
              <a:t>cont</a:t>
            </a:r>
            <a:r>
              <a:rPr lang="en-ZA" dirty="0"/>
              <a:t>) and interaction effects</a:t>
            </a:r>
            <a:endParaRPr dirty="0"/>
          </a:p>
        </p:txBody>
      </p:sp>
      <p:sp>
        <p:nvSpPr>
          <p:cNvPr id="166" name="Shape 166"/>
          <p:cNvSpPr txBox="1">
            <a:spLocks noGrp="1"/>
          </p:cNvSpPr>
          <p:nvPr>
            <p:ph type="body" idx="1"/>
          </p:nvPr>
        </p:nvSpPr>
        <p:spPr>
          <a:xfrm>
            <a:off x="642910" y="1533378"/>
            <a:ext cx="7786715" cy="4206240"/>
          </a:xfrm>
          <a:prstGeom prst="rect">
            <a:avLst/>
          </a:prstGeom>
          <a:noFill/>
          <a:ln>
            <a:noFill/>
          </a:ln>
        </p:spPr>
        <p:txBody>
          <a:bodyPr spcFirstLastPara="1" wrap="square" lIns="91425" tIns="45700" rIns="91425" bIns="45700" anchor="t" anchorCtr="0">
            <a:noAutofit/>
          </a:bodyPr>
          <a:lstStyle/>
          <a:p>
            <a:pPr marL="228600" lvl="0" indent="0"/>
            <a:r>
              <a:rPr lang="en-ZA" sz="2400" b="1" dirty="0">
                <a:solidFill>
                  <a:schemeClr val="tx1"/>
                </a:solidFill>
              </a:rPr>
              <a:t>Findings (</a:t>
            </a:r>
            <a:r>
              <a:rPr lang="en-ZA" sz="2400" b="1" dirty="0" err="1">
                <a:solidFill>
                  <a:schemeClr val="tx1"/>
                </a:solidFill>
              </a:rPr>
              <a:t>cont</a:t>
            </a:r>
            <a:r>
              <a:rPr lang="en-ZA" sz="2400" b="1" dirty="0">
                <a:solidFill>
                  <a:schemeClr val="tx1"/>
                </a:solidFill>
              </a:rPr>
              <a:t>)</a:t>
            </a:r>
          </a:p>
          <a:p>
            <a:pPr marL="482600" indent="-342900">
              <a:buFont typeface="Arial" panose="020B0604020202020204" pitchFamily="34" charset="0"/>
              <a:buChar char="•"/>
            </a:pPr>
            <a:r>
              <a:rPr lang="en-ZA" sz="2400" dirty="0">
                <a:solidFill>
                  <a:schemeClr val="tx1"/>
                </a:solidFill>
              </a:rPr>
              <a:t>Biggest effects were on Levels 2 and 3 of the Marko-D.</a:t>
            </a:r>
          </a:p>
          <a:p>
            <a:pPr marL="482600" indent="-342900">
              <a:buFont typeface="Arial" panose="020B0604020202020204" pitchFamily="34" charset="0"/>
              <a:buChar char="•"/>
            </a:pPr>
            <a:r>
              <a:rPr lang="en-ZA" sz="2400" dirty="0">
                <a:solidFill>
                  <a:schemeClr val="tx1"/>
                </a:solidFill>
              </a:rPr>
              <a:t>Receiving the intervention was equivalent to approximately six additional months of age. </a:t>
            </a:r>
          </a:p>
          <a:p>
            <a:pPr marL="228600" lvl="0" indent="0"/>
            <a:endParaRPr lang="en-ZA" sz="2400" dirty="0">
              <a:solidFill>
                <a:schemeClr val="tx1"/>
              </a:solidFill>
            </a:endParaRPr>
          </a:p>
          <a:p>
            <a:pPr marL="228600" lvl="0" indent="0"/>
            <a:r>
              <a:rPr lang="en-ZA" sz="2400" b="1" dirty="0">
                <a:solidFill>
                  <a:schemeClr val="tx1"/>
                </a:solidFill>
              </a:rPr>
              <a:t>Interaction effects</a:t>
            </a:r>
          </a:p>
          <a:p>
            <a:pPr marL="228600" lvl="0" indent="0"/>
            <a:r>
              <a:rPr lang="en-ZA" sz="2400" dirty="0">
                <a:solidFill>
                  <a:schemeClr val="tx1"/>
                </a:solidFill>
              </a:rPr>
              <a:t>No significant interaction effects were found for:</a:t>
            </a:r>
          </a:p>
          <a:p>
            <a:pPr marL="1200150" lvl="1" indent="-514350">
              <a:buAutoNum type="alphaLcPeriod"/>
            </a:pPr>
            <a:r>
              <a:rPr lang="en-ZA" sz="2400" dirty="0">
                <a:solidFill>
                  <a:schemeClr val="tx1"/>
                </a:solidFill>
              </a:rPr>
              <a:t>Group and </a:t>
            </a:r>
            <a:r>
              <a:rPr lang="en-ZA" sz="2400" dirty="0" err="1">
                <a:solidFill>
                  <a:schemeClr val="tx1"/>
                </a:solidFill>
              </a:rPr>
              <a:t>LoLT</a:t>
            </a:r>
            <a:endParaRPr lang="en-ZA" sz="2400" dirty="0">
              <a:solidFill>
                <a:schemeClr val="tx1"/>
              </a:solidFill>
            </a:endParaRPr>
          </a:p>
          <a:p>
            <a:pPr marL="1200150" lvl="1" indent="-514350">
              <a:buAutoNum type="alphaLcPeriod"/>
            </a:pPr>
            <a:r>
              <a:rPr lang="en-ZA" sz="2400" dirty="0">
                <a:solidFill>
                  <a:schemeClr val="tx1"/>
                </a:solidFill>
              </a:rPr>
              <a:t>Group and district</a:t>
            </a:r>
          </a:p>
          <a:p>
            <a:pPr marL="139700" marR="0" lvl="0" indent="0" algn="l" rtl="0">
              <a:spcBef>
                <a:spcPts val="440"/>
              </a:spcBef>
              <a:spcAft>
                <a:spcPts val="0"/>
              </a:spcAft>
              <a:buClr>
                <a:srgbClr val="7F7F7F"/>
              </a:buClr>
              <a:buSzPts val="2200"/>
            </a:pPr>
            <a:endParaRPr lang="en-ZA" sz="2200" b="0" i="0" u="none" strike="noStrike" cap="none" dirty="0">
              <a:solidFill>
                <a:schemeClr val="dk1"/>
              </a:solidFill>
              <a:latin typeface="Calibri"/>
              <a:ea typeface="Calibri"/>
              <a:cs typeface="Calibri"/>
              <a:sym typeface="Calibri"/>
            </a:endParaRPr>
          </a:p>
          <a:p>
            <a:pPr marL="596900" marR="0" lvl="0" indent="-457200" algn="l" rtl="0">
              <a:spcBef>
                <a:spcPts val="440"/>
              </a:spcBef>
              <a:spcAft>
                <a:spcPts val="0"/>
              </a:spcAft>
              <a:buClr>
                <a:srgbClr val="7F7F7F"/>
              </a:buClr>
              <a:buSzPts val="2200"/>
              <a:buFont typeface="Arial"/>
              <a:buAutoNum type="arabicPeriod"/>
            </a:pPr>
            <a:endParaRPr sz="2200" b="0" i="0" u="none" strike="noStrike" cap="none" dirty="0">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12</a:t>
            </a:fld>
            <a:endParaRPr sz="1200">
              <a:solidFill>
                <a:srgbClr val="008784"/>
              </a:solidFill>
              <a:latin typeface="Calibri"/>
              <a:ea typeface="Calibri"/>
              <a:cs typeface="Calibri"/>
              <a:sym typeface="Calibri"/>
            </a:endParaRPr>
          </a:p>
        </p:txBody>
      </p:sp>
    </p:spTree>
    <p:extLst>
      <p:ext uri="{BB962C8B-B14F-4D97-AF65-F5344CB8AC3E}">
        <p14:creationId xmlns:p14="http://schemas.microsoft.com/office/powerpoint/2010/main" val="2417884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a:t>Comparing means against Marko-D norms </a:t>
            </a:r>
            <a:br>
              <a:rPr lang="en-ZA" sz="3200" dirty="0"/>
            </a:br>
            <a:r>
              <a:rPr lang="en-ZA" sz="2000" dirty="0"/>
              <a:t>62 – 102 months</a:t>
            </a:r>
            <a:br>
              <a:rPr lang="en-ZA" sz="2000" dirty="0"/>
            </a:br>
            <a:endParaRPr lang="en-ZA" sz="2000"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ZA" smtClean="0"/>
              <a:t>13</a:t>
            </a:fld>
            <a:endParaRPr lang="en-ZA"/>
          </a:p>
        </p:txBody>
      </p:sp>
      <p:graphicFrame>
        <p:nvGraphicFramePr>
          <p:cNvPr id="5" name="Chart 4"/>
          <p:cNvGraphicFramePr>
            <a:graphicFrameLocks/>
          </p:cNvGraphicFramePr>
          <p:nvPr>
            <p:extLst>
              <p:ext uri="{D42A27DB-BD31-4B8C-83A1-F6EECF244321}">
                <p14:modId xmlns:p14="http://schemas.microsoft.com/office/powerpoint/2010/main" val="231406903"/>
              </p:ext>
            </p:extLst>
          </p:nvPr>
        </p:nvGraphicFramePr>
        <p:xfrm>
          <a:off x="1550575" y="1525499"/>
          <a:ext cx="6385810" cy="47852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6196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Comparisons with findings from other SA studies</a:t>
            </a:r>
            <a:endParaRPr dirty="0"/>
          </a:p>
        </p:txBody>
      </p:sp>
      <p:sp>
        <p:nvSpPr>
          <p:cNvPr id="166" name="Shape 166"/>
          <p:cNvSpPr txBox="1">
            <a:spLocks noGrp="1"/>
          </p:cNvSpPr>
          <p:nvPr>
            <p:ph type="body" idx="1"/>
          </p:nvPr>
        </p:nvSpPr>
        <p:spPr>
          <a:xfrm>
            <a:off x="642910" y="982603"/>
            <a:ext cx="7786715" cy="5024302"/>
          </a:xfrm>
          <a:prstGeom prst="rect">
            <a:avLst/>
          </a:prstGeom>
          <a:noFill/>
          <a:ln>
            <a:noFill/>
          </a:ln>
        </p:spPr>
        <p:txBody>
          <a:bodyPr spcFirstLastPara="1" wrap="square" lIns="91425" tIns="45700" rIns="91425" bIns="45700" anchor="t" anchorCtr="0">
            <a:noAutofit/>
          </a:bodyPr>
          <a:lstStyle/>
          <a:p>
            <a:pPr marL="139700" indent="0"/>
            <a:r>
              <a:rPr lang="en-ZA" b="1" dirty="0">
                <a:solidFill>
                  <a:schemeClr val="dk1"/>
                </a:solidFill>
              </a:rPr>
              <a:t>1. ELOM (50-59 and 60-69 month)</a:t>
            </a:r>
          </a:p>
          <a:p>
            <a:pPr marL="596900" lvl="1" indent="0">
              <a:spcBef>
                <a:spcPts val="440"/>
              </a:spcBef>
              <a:buClr>
                <a:srgbClr val="7F7F7F"/>
              </a:buClr>
              <a:buSzPts val="2200"/>
            </a:pPr>
            <a:r>
              <a:rPr lang="en-US" sz="1800" dirty="0">
                <a:solidFill>
                  <a:schemeClr val="dk1"/>
                </a:solidFill>
              </a:rPr>
              <a:t>Difference between &gt;5 </a:t>
            </a:r>
            <a:r>
              <a:rPr lang="en-US" sz="1800" dirty="0" err="1">
                <a:solidFill>
                  <a:schemeClr val="dk1"/>
                </a:solidFill>
              </a:rPr>
              <a:t>y.o</a:t>
            </a:r>
            <a:r>
              <a:rPr lang="en-US" sz="1800" dirty="0">
                <a:solidFill>
                  <a:schemeClr val="dk1"/>
                </a:solidFill>
              </a:rPr>
              <a:t> and &lt;5 </a:t>
            </a:r>
            <a:r>
              <a:rPr lang="en-US" sz="1800" dirty="0" err="1">
                <a:solidFill>
                  <a:schemeClr val="dk1"/>
                </a:solidFill>
              </a:rPr>
              <a:t>y.o</a:t>
            </a:r>
            <a:r>
              <a:rPr lang="en-US" sz="1800" dirty="0">
                <a:solidFill>
                  <a:schemeClr val="dk1"/>
                </a:solidFill>
              </a:rPr>
              <a:t> norms for emergent </a:t>
            </a:r>
            <a:r>
              <a:rPr lang="en-US" sz="1800" dirty="0" err="1">
                <a:solidFill>
                  <a:schemeClr val="dk1"/>
                </a:solidFill>
              </a:rPr>
              <a:t>maths</a:t>
            </a:r>
            <a:r>
              <a:rPr lang="en-US" sz="1800" dirty="0">
                <a:solidFill>
                  <a:schemeClr val="dk1"/>
                </a:solidFill>
              </a:rPr>
              <a:t> is only 2.5 percentage points.</a:t>
            </a:r>
            <a:endParaRPr lang="en-ZA" sz="1800" dirty="0">
              <a:solidFill>
                <a:schemeClr val="dk1"/>
              </a:solidFill>
            </a:endParaRPr>
          </a:p>
          <a:p>
            <a:pPr marL="139700" indent="0"/>
            <a:r>
              <a:rPr lang="en-ZA" b="1" dirty="0">
                <a:solidFill>
                  <a:schemeClr val="dk1"/>
                </a:solidFill>
              </a:rPr>
              <a:t>2. Reading catch-up research project (grades 1-3)</a:t>
            </a:r>
          </a:p>
          <a:p>
            <a:pPr marL="596900" lvl="1" indent="0">
              <a:spcBef>
                <a:spcPts val="440"/>
              </a:spcBef>
              <a:buClr>
                <a:srgbClr val="7F7F7F"/>
              </a:buClr>
              <a:buSzPts val="2200"/>
            </a:pPr>
            <a:r>
              <a:rPr lang="en-ZA" sz="1800" dirty="0"/>
              <a:t>The study showed an overall improvement from both control and intervention schools, with intervention schools showing </a:t>
            </a:r>
            <a:r>
              <a:rPr lang="en-ZA" sz="1800" u="sng" dirty="0"/>
              <a:t>a slightly better performance </a:t>
            </a:r>
            <a:r>
              <a:rPr lang="en-ZA" sz="1800" dirty="0"/>
              <a:t>particularly in specific areas of reading (spelling and grammar)</a:t>
            </a:r>
            <a:endParaRPr lang="en-ZA" sz="1800" dirty="0">
              <a:solidFill>
                <a:schemeClr val="dk1"/>
              </a:solidFill>
            </a:endParaRPr>
          </a:p>
          <a:p>
            <a:pPr marL="139700" indent="0"/>
            <a:r>
              <a:rPr lang="en-ZA" b="1" dirty="0">
                <a:solidFill>
                  <a:schemeClr val="dk1"/>
                </a:solidFill>
              </a:rPr>
              <a:t>3. WCED </a:t>
            </a:r>
            <a:r>
              <a:rPr lang="en-ZA" b="1" dirty="0" err="1">
                <a:solidFill>
                  <a:schemeClr val="dk1"/>
                </a:solidFill>
              </a:rPr>
              <a:t>LitNum</a:t>
            </a:r>
            <a:endParaRPr lang="en-ZA" b="1" dirty="0">
              <a:solidFill>
                <a:schemeClr val="dk1"/>
              </a:solidFill>
            </a:endParaRPr>
          </a:p>
          <a:p>
            <a:pPr marL="596900" lvl="1" indent="0"/>
            <a:r>
              <a:rPr lang="en-US" sz="1800" dirty="0">
                <a:solidFill>
                  <a:schemeClr val="dk1"/>
                </a:solidFill>
              </a:rPr>
              <a:t>Grade 1 Numeracy mean: 4 pp: 27% (2009) to 31% (2012)</a:t>
            </a:r>
            <a:endParaRPr lang="en-ZA" sz="1800" dirty="0">
              <a:solidFill>
                <a:schemeClr val="dk1"/>
              </a:solidFill>
            </a:endParaRPr>
          </a:p>
          <a:p>
            <a:pPr marL="139700" indent="0"/>
            <a:r>
              <a:rPr lang="en-ZA" b="1" dirty="0">
                <a:solidFill>
                  <a:schemeClr val="dk1"/>
                </a:solidFill>
              </a:rPr>
              <a:t>4. E-Lit evaluation</a:t>
            </a:r>
          </a:p>
          <a:p>
            <a:pPr lvl="1"/>
            <a:r>
              <a:rPr lang="en-ZA" sz="1800" dirty="0">
                <a:solidFill>
                  <a:schemeClr val="dk1"/>
                </a:solidFill>
              </a:rPr>
              <a:t>Directly after 6 months of the intervention (Mid-Grade R): 0.4 S.D.</a:t>
            </a:r>
          </a:p>
          <a:p>
            <a:pPr lvl="1"/>
            <a:r>
              <a:rPr lang="en-ZA" sz="1800" dirty="0">
                <a:solidFill>
                  <a:schemeClr val="dk1"/>
                </a:solidFill>
              </a:rPr>
              <a:t>6 months after the </a:t>
            </a:r>
            <a:r>
              <a:rPr lang="en-ZA" sz="1800">
                <a:solidFill>
                  <a:schemeClr val="dk1"/>
                </a:solidFill>
              </a:rPr>
              <a:t>interventions had </a:t>
            </a:r>
            <a:r>
              <a:rPr lang="en-ZA" sz="1800" dirty="0">
                <a:solidFill>
                  <a:schemeClr val="dk1"/>
                </a:solidFill>
              </a:rPr>
              <a:t>been </a:t>
            </a:r>
            <a:r>
              <a:rPr lang="en-ZA" sz="1800">
                <a:solidFill>
                  <a:schemeClr val="dk1"/>
                </a:solidFill>
              </a:rPr>
              <a:t>implemented (End </a:t>
            </a:r>
            <a:r>
              <a:rPr lang="en-ZA" sz="1800" dirty="0">
                <a:solidFill>
                  <a:schemeClr val="dk1"/>
                </a:solidFill>
              </a:rPr>
              <a:t>of Grade </a:t>
            </a:r>
            <a:r>
              <a:rPr lang="en-ZA" sz="1800">
                <a:solidFill>
                  <a:schemeClr val="dk1"/>
                </a:solidFill>
              </a:rPr>
              <a:t>R): </a:t>
            </a:r>
            <a:r>
              <a:rPr lang="en-ZA" sz="1800" dirty="0">
                <a:solidFill>
                  <a:schemeClr val="dk1"/>
                </a:solidFill>
              </a:rPr>
              <a:t>0.28 S.D.</a:t>
            </a:r>
          </a:p>
          <a:p>
            <a:pPr lvl="1"/>
            <a:r>
              <a:rPr lang="en-ZA" sz="1800" dirty="0">
                <a:solidFill>
                  <a:schemeClr val="dk1"/>
                </a:solidFill>
              </a:rPr>
              <a:t>End of Grade 1 – No significant difference. </a:t>
            </a: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14</a:t>
            </a:fld>
            <a:endParaRPr sz="1200">
              <a:solidFill>
                <a:srgbClr val="008784"/>
              </a:solidFill>
              <a:latin typeface="Calibri"/>
              <a:ea typeface="Calibri"/>
              <a:cs typeface="Calibri"/>
              <a:sym typeface="Calibri"/>
            </a:endParaRPr>
          </a:p>
        </p:txBody>
      </p:sp>
    </p:spTree>
    <p:extLst>
      <p:ext uri="{BB962C8B-B14F-4D97-AF65-F5344CB8AC3E}">
        <p14:creationId xmlns:p14="http://schemas.microsoft.com/office/powerpoint/2010/main" val="341939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 (2017): sub-Saharan meta-analysis</a:t>
            </a:r>
            <a:endParaRPr lang="en-ZA" dirty="0"/>
          </a:p>
        </p:txBody>
      </p:sp>
      <p:sp>
        <p:nvSpPr>
          <p:cNvPr id="3" name="Text Placeholder 2"/>
          <p:cNvSpPr>
            <a:spLocks noGrp="1"/>
          </p:cNvSpPr>
          <p:nvPr>
            <p:ph type="body" idx="1"/>
          </p:nvPr>
        </p:nvSpPr>
        <p:spPr>
          <a:xfrm>
            <a:off x="642910" y="982602"/>
            <a:ext cx="7786715" cy="4778118"/>
          </a:xfrm>
        </p:spPr>
        <p:txBody>
          <a:bodyPr/>
          <a:lstStyle/>
          <a:p>
            <a:pPr marL="571500" indent="-342900">
              <a:buFont typeface="Arial" panose="020B0604020202020204" pitchFamily="34" charset="0"/>
              <a:buChar char="•"/>
            </a:pPr>
            <a:r>
              <a:rPr lang="en-US" sz="2400" dirty="0">
                <a:solidFill>
                  <a:schemeClr val="tx1"/>
                </a:solidFill>
              </a:rPr>
              <a:t>Successful education interventions have average effect size of 0.2 SD (Hill, Bloom, Black and Lipsey, 2008)</a:t>
            </a:r>
          </a:p>
          <a:p>
            <a:pPr marL="571500" indent="-342900">
              <a:buFont typeface="Arial" panose="020B0604020202020204" pitchFamily="34" charset="0"/>
              <a:buChar char="•"/>
            </a:pPr>
            <a:r>
              <a:rPr lang="en-US" sz="2400" dirty="0">
                <a:solidFill>
                  <a:schemeClr val="tx1"/>
                </a:solidFill>
              </a:rPr>
              <a:t>Sub-Saharan African meta analysis:</a:t>
            </a:r>
          </a:p>
          <a:p>
            <a:pPr marL="1028700" lvl="1" indent="-342900">
              <a:buFont typeface="Arial" panose="020B0604020202020204" pitchFamily="34" charset="0"/>
              <a:buChar char="•"/>
            </a:pPr>
            <a:r>
              <a:rPr lang="en-US" sz="2000" dirty="0">
                <a:solidFill>
                  <a:schemeClr val="tx1"/>
                </a:solidFill>
              </a:rPr>
              <a:t>Overall effect size over all education intervention types : 0.181 SD</a:t>
            </a:r>
          </a:p>
          <a:p>
            <a:pPr marL="1028700" lvl="1" indent="-342900">
              <a:buFont typeface="Arial" panose="020B0604020202020204" pitchFamily="34" charset="0"/>
              <a:buChar char="•"/>
            </a:pPr>
            <a:r>
              <a:rPr lang="en-US" sz="2000" dirty="0">
                <a:solidFill>
                  <a:schemeClr val="tx1"/>
                </a:solidFill>
              </a:rPr>
              <a:t>Education interventions focusing on pedagogy: 0.918 SD</a:t>
            </a:r>
          </a:p>
          <a:p>
            <a:pPr marL="1028700" lvl="1" indent="-342900">
              <a:buFont typeface="Arial" panose="020B0604020202020204" pitchFamily="34" charset="0"/>
              <a:buChar char="•"/>
            </a:pPr>
            <a:endParaRPr lang="en-US" dirty="0"/>
          </a:p>
          <a:p>
            <a:pPr marL="1028700" lvl="1" indent="-342900">
              <a:buFont typeface="Arial" panose="020B0604020202020204" pitchFamily="34" charset="0"/>
              <a:buChar char="•"/>
            </a:pPr>
            <a:endParaRPr lang="en-ZA"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ZA" smtClean="0"/>
              <a:t>15</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val="1615669945"/>
              </p:ext>
            </p:extLst>
          </p:nvPr>
        </p:nvGraphicFramePr>
        <p:xfrm>
          <a:off x="868866" y="3467899"/>
          <a:ext cx="7334801" cy="2152613"/>
        </p:xfrm>
        <a:graphic>
          <a:graphicData uri="http://schemas.openxmlformats.org/drawingml/2006/table">
            <a:tbl>
              <a:tblPr firstRow="1" firstCol="1" bandRow="1">
                <a:tableStyleId>{69CF1AB2-1976-4502-BF36-3FF5EA218861}</a:tableStyleId>
              </a:tblPr>
              <a:tblGrid>
                <a:gridCol w="1031558">
                  <a:extLst>
                    <a:ext uri="{9D8B030D-6E8A-4147-A177-3AD203B41FA5}">
                      <a16:colId xmlns:a16="http://schemas.microsoft.com/office/drawing/2014/main" val="1365788125"/>
                    </a:ext>
                  </a:extLst>
                </a:gridCol>
                <a:gridCol w="1250160">
                  <a:extLst>
                    <a:ext uri="{9D8B030D-6E8A-4147-A177-3AD203B41FA5}">
                      <a16:colId xmlns:a16="http://schemas.microsoft.com/office/drawing/2014/main" val="2569805376"/>
                    </a:ext>
                  </a:extLst>
                </a:gridCol>
                <a:gridCol w="1058642">
                  <a:extLst>
                    <a:ext uri="{9D8B030D-6E8A-4147-A177-3AD203B41FA5}">
                      <a16:colId xmlns:a16="http://schemas.microsoft.com/office/drawing/2014/main" val="2582890748"/>
                    </a:ext>
                  </a:extLst>
                </a:gridCol>
                <a:gridCol w="2161094">
                  <a:extLst>
                    <a:ext uri="{9D8B030D-6E8A-4147-A177-3AD203B41FA5}">
                      <a16:colId xmlns:a16="http://schemas.microsoft.com/office/drawing/2014/main" val="138304548"/>
                    </a:ext>
                  </a:extLst>
                </a:gridCol>
                <a:gridCol w="1833347">
                  <a:extLst>
                    <a:ext uri="{9D8B030D-6E8A-4147-A177-3AD203B41FA5}">
                      <a16:colId xmlns:a16="http://schemas.microsoft.com/office/drawing/2014/main" val="96357375"/>
                    </a:ext>
                  </a:extLst>
                </a:gridCol>
              </a:tblGrid>
              <a:tr h="890741">
                <a:tc>
                  <a:txBody>
                    <a:bodyPr/>
                    <a:lstStyle/>
                    <a:p>
                      <a:pPr algn="just">
                        <a:lnSpc>
                          <a:spcPct val="115000"/>
                        </a:lnSpc>
                        <a:spcAft>
                          <a:spcPts val="1000"/>
                        </a:spcAft>
                      </a:pPr>
                      <a:r>
                        <a:rPr lang="en-ZA" sz="1400" dirty="0">
                          <a:effectLst/>
                        </a:rPr>
                        <a:t>Marko-D level</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ZA" sz="1400">
                          <a:effectLst/>
                        </a:rPr>
                        <a:t>Probability</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ZA" sz="1400" dirty="0">
                          <a:effectLst/>
                        </a:rPr>
                        <a:t>Cohen’s 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ZA" sz="1400">
                          <a:effectLst/>
                        </a:rPr>
                        <a:t>No. of percentage points that intervention group is better</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ZA" sz="1400">
                          <a:effectLst/>
                        </a:rPr>
                        <a:t>No. of standard deviations that this net shift represents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5949020"/>
                  </a:ext>
                </a:extLst>
              </a:tr>
              <a:tr h="0">
                <a:tc>
                  <a:txBody>
                    <a:bodyPr/>
                    <a:lstStyle/>
                    <a:p>
                      <a:pPr algn="ctr">
                        <a:lnSpc>
                          <a:spcPct val="115000"/>
                        </a:lnSpc>
                        <a:spcAft>
                          <a:spcPts val="1000"/>
                        </a:spcAft>
                      </a:pPr>
                      <a:r>
                        <a:rPr lang="en-ZA" sz="1800" dirty="0">
                          <a:effectLst/>
                        </a:rPr>
                        <a:t>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0.018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0.19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dirty="0">
                          <a:effectLst/>
                        </a:rPr>
                        <a:t>5.26</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0.18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193842"/>
                  </a:ext>
                </a:extLst>
              </a:tr>
              <a:tr h="0">
                <a:tc>
                  <a:txBody>
                    <a:bodyPr/>
                    <a:lstStyle/>
                    <a:p>
                      <a:pPr algn="ctr">
                        <a:lnSpc>
                          <a:spcPct val="115000"/>
                        </a:lnSpc>
                        <a:spcAft>
                          <a:spcPts val="1000"/>
                        </a:spcAft>
                      </a:pPr>
                      <a:r>
                        <a:rPr lang="en-ZA" sz="1800">
                          <a:effectLst/>
                        </a:rPr>
                        <a:t>3</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0.041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0.17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dirty="0">
                          <a:effectLst/>
                        </a:rPr>
                        <a:t>4.13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dirty="0">
                          <a:effectLst/>
                        </a:rPr>
                        <a:t>0.15</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854747"/>
                  </a:ext>
                </a:extLst>
              </a:tr>
              <a:tr h="0">
                <a:tc>
                  <a:txBody>
                    <a:bodyPr/>
                    <a:lstStyle/>
                    <a:p>
                      <a:pPr algn="ctr">
                        <a:lnSpc>
                          <a:spcPct val="115000"/>
                        </a:lnSpc>
                        <a:spcAft>
                          <a:spcPts val="1000"/>
                        </a:spcAft>
                      </a:pPr>
                      <a:r>
                        <a:rPr lang="en-ZA" sz="1800">
                          <a:effectLst/>
                        </a:rPr>
                        <a:t>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0.009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0.21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4.12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dirty="0">
                          <a:effectLst/>
                        </a:rPr>
                        <a:t>0.21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3168047"/>
                  </a:ext>
                </a:extLst>
              </a:tr>
              <a:tr h="0">
                <a:tc>
                  <a:txBody>
                    <a:bodyPr/>
                    <a:lstStyle/>
                    <a:p>
                      <a:pPr algn="ctr">
                        <a:lnSpc>
                          <a:spcPct val="115000"/>
                        </a:lnSpc>
                        <a:spcAft>
                          <a:spcPts val="1000"/>
                        </a:spcAft>
                      </a:pPr>
                      <a:r>
                        <a:rPr lang="en-ZA" sz="1800">
                          <a:effectLst/>
                        </a:rPr>
                        <a:t>Total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0.020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0.18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a:effectLst/>
                        </a:rPr>
                        <a:t>2.60</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ZA" sz="1800" dirty="0">
                          <a:effectLst/>
                        </a:rPr>
                        <a:t>0.15</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7234605"/>
                  </a:ext>
                </a:extLst>
              </a:tr>
            </a:tbl>
          </a:graphicData>
        </a:graphic>
      </p:graphicFrame>
    </p:spTree>
    <p:extLst>
      <p:ext uri="{BB962C8B-B14F-4D97-AF65-F5344CB8AC3E}">
        <p14:creationId xmlns:p14="http://schemas.microsoft.com/office/powerpoint/2010/main" val="3755776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Final conclusion</a:t>
            </a:r>
            <a:endParaRPr dirty="0"/>
          </a:p>
        </p:txBody>
      </p:sp>
      <p:sp>
        <p:nvSpPr>
          <p:cNvPr id="166" name="Shape 166"/>
          <p:cNvSpPr txBox="1">
            <a:spLocks noGrp="1"/>
          </p:cNvSpPr>
          <p:nvPr>
            <p:ph type="body" idx="1"/>
          </p:nvPr>
        </p:nvSpPr>
        <p:spPr>
          <a:xfrm>
            <a:off x="411480" y="1533378"/>
            <a:ext cx="8018145" cy="4206240"/>
          </a:xfrm>
          <a:prstGeom prst="rect">
            <a:avLst/>
          </a:prstGeom>
          <a:noFill/>
          <a:ln>
            <a:noFill/>
          </a:ln>
        </p:spPr>
        <p:txBody>
          <a:bodyPr spcFirstLastPara="1" wrap="square" lIns="91425" tIns="45700" rIns="91425" bIns="45700" anchor="t" anchorCtr="0">
            <a:noAutofit/>
          </a:bodyPr>
          <a:lstStyle/>
          <a:p>
            <a:pPr marL="228600" lvl="0" indent="0"/>
            <a:r>
              <a:rPr lang="en-ZA" sz="2800" dirty="0">
                <a:solidFill>
                  <a:schemeClr val="tx1"/>
                </a:solidFill>
              </a:rPr>
              <a:t>The R-Maths intervention has a generally small (≈0.15 SD difference), but positive, effect on the mathematics results of children whose teachers have been exposed to the intervention.</a:t>
            </a:r>
          </a:p>
          <a:p>
            <a:pPr marL="139700" marR="0" lvl="0" indent="0" algn="l" rtl="0">
              <a:spcBef>
                <a:spcPts val="440"/>
              </a:spcBef>
              <a:spcAft>
                <a:spcPts val="0"/>
              </a:spcAft>
              <a:buClr>
                <a:srgbClr val="7F7F7F"/>
              </a:buClr>
              <a:buSzPts val="2200"/>
            </a:pPr>
            <a:endParaRPr lang="en-ZA" sz="2200" b="0" i="0" u="none" strike="noStrike" cap="none" dirty="0">
              <a:solidFill>
                <a:schemeClr val="dk1"/>
              </a:solidFill>
              <a:latin typeface="Calibri"/>
              <a:ea typeface="Calibri"/>
              <a:cs typeface="Calibri"/>
              <a:sym typeface="Calibri"/>
            </a:endParaRPr>
          </a:p>
          <a:p>
            <a:pPr marL="139700" marR="0" lvl="0" indent="0" algn="l" rtl="0">
              <a:spcBef>
                <a:spcPts val="440"/>
              </a:spcBef>
              <a:spcAft>
                <a:spcPts val="0"/>
              </a:spcAft>
              <a:buClr>
                <a:srgbClr val="7F7F7F"/>
              </a:buClr>
              <a:buSzPts val="2200"/>
            </a:pPr>
            <a:endParaRPr sz="2200" b="0" i="0" u="none" strike="noStrike" cap="none" dirty="0">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16</a:t>
            </a:fld>
            <a:endParaRPr sz="1200">
              <a:solidFill>
                <a:srgbClr val="008784"/>
              </a:solidFill>
              <a:latin typeface="Calibri"/>
              <a:ea typeface="Calibri"/>
              <a:cs typeface="Calibri"/>
              <a:sym typeface="Calibri"/>
            </a:endParaRPr>
          </a:p>
        </p:txBody>
      </p:sp>
    </p:spTree>
    <p:extLst>
      <p:ext uri="{BB962C8B-B14F-4D97-AF65-F5344CB8AC3E}">
        <p14:creationId xmlns:p14="http://schemas.microsoft.com/office/powerpoint/2010/main" val="131038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sz="3000" b="1" i="0" u="none" strike="noStrike" cap="none" dirty="0">
                <a:solidFill>
                  <a:srgbClr val="008784"/>
                </a:solidFill>
                <a:latin typeface="Calibri"/>
                <a:ea typeface="Calibri"/>
                <a:cs typeface="Calibri"/>
                <a:sym typeface="Calibri"/>
              </a:rPr>
              <a:t>Methodology</a:t>
            </a:r>
            <a:endParaRPr dirty="0"/>
          </a:p>
        </p:txBody>
      </p:sp>
      <p:sp>
        <p:nvSpPr>
          <p:cNvPr id="166" name="Shape 166"/>
          <p:cNvSpPr txBox="1">
            <a:spLocks noGrp="1"/>
          </p:cNvSpPr>
          <p:nvPr>
            <p:ph type="body" idx="1"/>
          </p:nvPr>
        </p:nvSpPr>
        <p:spPr>
          <a:xfrm>
            <a:off x="642910" y="1380157"/>
            <a:ext cx="7786715" cy="4415731"/>
          </a:xfrm>
          <a:prstGeom prst="rect">
            <a:avLst/>
          </a:prstGeom>
          <a:noFill/>
          <a:ln>
            <a:noFill/>
          </a:ln>
        </p:spPr>
        <p:txBody>
          <a:bodyPr spcFirstLastPara="1" wrap="square" lIns="91425" tIns="45700" rIns="91425" bIns="45700" anchor="t" anchorCtr="0">
            <a:noAutofit/>
          </a:bodyPr>
          <a:lstStyle/>
          <a:p>
            <a:pPr marL="596900" marR="0" lvl="0" indent="-457200" algn="l" rtl="0">
              <a:spcBef>
                <a:spcPts val="440"/>
              </a:spcBef>
              <a:spcAft>
                <a:spcPts val="0"/>
              </a:spcAft>
              <a:buClr>
                <a:srgbClr val="7F7F7F"/>
              </a:buClr>
              <a:buSzPts val="2200"/>
              <a:buFont typeface="Arial"/>
              <a:buAutoNum type="arabicPeriod"/>
            </a:pPr>
            <a:r>
              <a:rPr lang="en-ZA" sz="2200" b="0" i="0" u="none" strike="noStrike" cap="none" dirty="0">
                <a:solidFill>
                  <a:schemeClr val="dk1"/>
                </a:solidFill>
                <a:latin typeface="Calibri"/>
                <a:ea typeface="Calibri"/>
                <a:cs typeface="Calibri"/>
                <a:sym typeface="Calibri"/>
              </a:rPr>
              <a:t>Instrument: Marko-D test (of early Mathematics) – with 47 items, focussing on Number, at 5 different conceptual levels</a:t>
            </a:r>
          </a:p>
          <a:p>
            <a:pPr marL="596900" marR="0" lvl="0" indent="-457200" algn="l" rtl="0">
              <a:spcBef>
                <a:spcPts val="440"/>
              </a:spcBef>
              <a:spcAft>
                <a:spcPts val="0"/>
              </a:spcAft>
              <a:buClr>
                <a:srgbClr val="7F7F7F"/>
              </a:buClr>
              <a:buSzPts val="2200"/>
              <a:buFont typeface="Arial"/>
              <a:buAutoNum type="arabicPeriod"/>
            </a:pPr>
            <a:r>
              <a:rPr lang="en-ZA" dirty="0">
                <a:solidFill>
                  <a:schemeClr val="dk1"/>
                </a:solidFill>
              </a:rPr>
              <a:t>Simple random sample of learners in 2 districts: 168 in each of the intervention and comparison groups, in each district </a:t>
            </a:r>
          </a:p>
          <a:p>
            <a:pPr marL="596900" marR="0" lvl="0" indent="-457200" algn="l" rtl="0">
              <a:spcBef>
                <a:spcPts val="440"/>
              </a:spcBef>
              <a:spcAft>
                <a:spcPts val="0"/>
              </a:spcAft>
              <a:buClr>
                <a:srgbClr val="7F7F7F"/>
              </a:buClr>
              <a:buSzPts val="2200"/>
              <a:buFont typeface="Arial"/>
              <a:buAutoNum type="arabicPeriod"/>
            </a:pPr>
            <a:r>
              <a:rPr lang="en-ZA" sz="2200" b="0" i="0" u="none" strike="noStrike" cap="none" dirty="0">
                <a:solidFill>
                  <a:schemeClr val="dk1"/>
                </a:solidFill>
                <a:latin typeface="Calibri"/>
                <a:ea typeface="Calibri"/>
                <a:cs typeface="Calibri"/>
                <a:sym typeface="Calibri"/>
              </a:rPr>
              <a:t>Test conducted orally in schools, one child at a time, administered by trained test administrators</a:t>
            </a:r>
          </a:p>
          <a:p>
            <a:pPr marL="596900" marR="0" lvl="0" indent="-457200" algn="l" rtl="0">
              <a:spcBef>
                <a:spcPts val="440"/>
              </a:spcBef>
              <a:spcAft>
                <a:spcPts val="0"/>
              </a:spcAft>
              <a:buClr>
                <a:srgbClr val="7F7F7F"/>
              </a:buClr>
              <a:buSzPts val="2200"/>
              <a:buFont typeface="Arial"/>
              <a:buAutoNum type="arabicPeriod"/>
            </a:pPr>
            <a:r>
              <a:rPr lang="en-ZA" dirty="0">
                <a:solidFill>
                  <a:schemeClr val="dk1"/>
                </a:solidFill>
              </a:rPr>
              <a:t>Children completed the test in their </a:t>
            </a:r>
            <a:r>
              <a:rPr lang="en-ZA" dirty="0" err="1">
                <a:solidFill>
                  <a:schemeClr val="dk1"/>
                </a:solidFill>
              </a:rPr>
              <a:t>LoLT</a:t>
            </a:r>
            <a:endParaRPr lang="en-ZA" dirty="0">
              <a:solidFill>
                <a:schemeClr val="dk1"/>
              </a:solidFill>
            </a:endParaRPr>
          </a:p>
          <a:p>
            <a:pPr marL="596900" marR="0" lvl="0" indent="-457200" algn="l" rtl="0">
              <a:spcBef>
                <a:spcPts val="440"/>
              </a:spcBef>
              <a:spcAft>
                <a:spcPts val="0"/>
              </a:spcAft>
              <a:buClr>
                <a:srgbClr val="7F7F7F"/>
              </a:buClr>
              <a:buSzPts val="2200"/>
              <a:buFont typeface="Arial"/>
              <a:buAutoNum type="arabicPeriod"/>
            </a:pPr>
            <a:r>
              <a:rPr lang="en-ZA" sz="2200" b="0" i="0" u="none" strike="noStrike" cap="none" dirty="0">
                <a:solidFill>
                  <a:schemeClr val="dk1"/>
                </a:solidFill>
                <a:latin typeface="Calibri"/>
                <a:ea typeface="Calibri"/>
                <a:cs typeface="Calibri"/>
                <a:sym typeface="Calibri"/>
              </a:rPr>
              <a:t>The test was found to be content-valid; an</a:t>
            </a:r>
            <a:r>
              <a:rPr lang="en-ZA" dirty="0">
                <a:solidFill>
                  <a:schemeClr val="dk1"/>
                </a:solidFill>
              </a:rPr>
              <a:t>d valid across all three languages (E, A, X)</a:t>
            </a:r>
          </a:p>
          <a:p>
            <a:pPr marL="596900" marR="0" lvl="0" indent="-457200" algn="l" rtl="0">
              <a:spcBef>
                <a:spcPts val="440"/>
              </a:spcBef>
              <a:spcAft>
                <a:spcPts val="0"/>
              </a:spcAft>
              <a:buClr>
                <a:srgbClr val="7F7F7F"/>
              </a:buClr>
              <a:buSzPts val="2200"/>
              <a:buFont typeface="Arial"/>
              <a:buAutoNum type="arabicPeriod"/>
            </a:pPr>
            <a:r>
              <a:rPr lang="en-ZA" sz="2200" b="0" i="0" u="none" strike="noStrike" cap="none" dirty="0">
                <a:solidFill>
                  <a:schemeClr val="dk1"/>
                </a:solidFill>
                <a:latin typeface="Calibri"/>
                <a:ea typeface="Calibri"/>
                <a:cs typeface="Calibri"/>
                <a:sym typeface="Calibri"/>
              </a:rPr>
              <a:t>The test was also found to be reliable </a:t>
            </a: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2</a:t>
            </a:fld>
            <a:endParaRPr sz="1200">
              <a:solidFill>
                <a:srgbClr val="008784"/>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Completed test data</a:t>
            </a:r>
            <a:endParaRPr dirty="0"/>
          </a:p>
        </p:txBody>
      </p:sp>
      <p:sp>
        <p:nvSpPr>
          <p:cNvPr id="166" name="Shape 166"/>
          <p:cNvSpPr txBox="1">
            <a:spLocks noGrp="1"/>
          </p:cNvSpPr>
          <p:nvPr>
            <p:ph type="body" idx="1"/>
          </p:nvPr>
        </p:nvSpPr>
        <p:spPr>
          <a:xfrm>
            <a:off x="642910" y="1380158"/>
            <a:ext cx="7786715" cy="3714776"/>
          </a:xfrm>
          <a:prstGeom prst="rect">
            <a:avLst/>
          </a:prstGeom>
          <a:noFill/>
          <a:ln>
            <a:noFill/>
          </a:ln>
        </p:spPr>
        <p:txBody>
          <a:bodyPr spcFirstLastPara="1" wrap="square" lIns="91425" tIns="45700" rIns="91425" bIns="45700" anchor="t" anchorCtr="0">
            <a:noAutofit/>
          </a:bodyPr>
          <a:lstStyle/>
          <a:p>
            <a:pPr marL="596900" indent="-457200">
              <a:buAutoNum type="arabicPeriod"/>
            </a:pPr>
            <a:r>
              <a:rPr lang="en-ZA" dirty="0">
                <a:solidFill>
                  <a:schemeClr val="dk1"/>
                </a:solidFill>
              </a:rPr>
              <a:t>Baseline in Feb/Mar 2017; endline in Oct/Nov 2017</a:t>
            </a:r>
          </a:p>
          <a:p>
            <a:pPr marL="596900" indent="-457200">
              <a:buAutoNum type="arabicPeriod"/>
            </a:pPr>
            <a:r>
              <a:rPr lang="en-ZA" dirty="0">
                <a:solidFill>
                  <a:schemeClr val="dk1"/>
                </a:solidFill>
              </a:rPr>
              <a:t>Same children completed endline as had completed baseline – but some attrition</a:t>
            </a:r>
          </a:p>
          <a:p>
            <a:pPr marL="596900" indent="-457200">
              <a:buAutoNum type="arabicPeriod"/>
            </a:pPr>
            <a:r>
              <a:rPr lang="en-ZA" dirty="0">
                <a:solidFill>
                  <a:schemeClr val="dk1"/>
                </a:solidFill>
              </a:rPr>
              <a:t>A total of 622 matched tests:</a:t>
            </a:r>
          </a:p>
          <a:p>
            <a:pPr marL="596900" indent="-457200">
              <a:buAutoNum type="arabicPeriod"/>
            </a:pPr>
            <a:endParaRPr lang="en-ZA" dirty="0">
              <a:solidFill>
                <a:schemeClr val="dk1"/>
              </a:solidFill>
            </a:endParaRPr>
          </a:p>
          <a:p>
            <a:pPr marL="457200" marR="0" lvl="0" indent="-317500" algn="l" rtl="0">
              <a:spcBef>
                <a:spcPts val="440"/>
              </a:spcBef>
              <a:spcAft>
                <a:spcPts val="0"/>
              </a:spcAft>
              <a:buClr>
                <a:srgbClr val="7F7F7F"/>
              </a:buClr>
              <a:buSzPts val="2200"/>
              <a:buFont typeface="Arial"/>
              <a:buNone/>
            </a:pPr>
            <a:endParaRPr sz="2200" b="0" i="0" u="none" strike="noStrike" cap="none" dirty="0">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3</a:t>
            </a:fld>
            <a:endParaRPr sz="1200">
              <a:solidFill>
                <a:srgbClr val="008784"/>
              </a:solidFill>
              <a:latin typeface="Calibri"/>
              <a:ea typeface="Calibri"/>
              <a:cs typeface="Calibri"/>
              <a:sym typeface="Calibri"/>
            </a:endParaRPr>
          </a:p>
        </p:txBody>
      </p:sp>
      <p:pic>
        <p:nvPicPr>
          <p:cNvPr id="2" name="Picture 1">
            <a:extLst>
              <a:ext uri="{FF2B5EF4-FFF2-40B4-BE49-F238E27FC236}">
                <a16:creationId xmlns:a16="http://schemas.microsoft.com/office/drawing/2014/main" id="{FBF77AA8-CFB8-4B92-AA51-1496CFFBEB87}"/>
              </a:ext>
            </a:extLst>
          </p:cNvPr>
          <p:cNvPicPr>
            <a:picLocks noChangeAspect="1"/>
          </p:cNvPicPr>
          <p:nvPr/>
        </p:nvPicPr>
        <p:blipFill>
          <a:blip r:embed="rId3"/>
          <a:stretch>
            <a:fillRect/>
          </a:stretch>
        </p:blipFill>
        <p:spPr>
          <a:xfrm>
            <a:off x="858218" y="2890836"/>
            <a:ext cx="7668867" cy="1568621"/>
          </a:xfrm>
          <a:prstGeom prst="rect">
            <a:avLst/>
          </a:prstGeom>
        </p:spPr>
      </p:pic>
    </p:spTree>
    <p:extLst>
      <p:ext uri="{BB962C8B-B14F-4D97-AF65-F5344CB8AC3E}">
        <p14:creationId xmlns:p14="http://schemas.microsoft.com/office/powerpoint/2010/main" val="347967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Results: Urban District</a:t>
            </a:r>
            <a:endParaRPr dirty="0"/>
          </a:p>
        </p:txBody>
      </p:sp>
      <p:pic>
        <p:nvPicPr>
          <p:cNvPr id="2" name="Picture 1">
            <a:extLst>
              <a:ext uri="{FF2B5EF4-FFF2-40B4-BE49-F238E27FC236}">
                <a16:creationId xmlns:a16="http://schemas.microsoft.com/office/drawing/2014/main" id="{A7B2C9B9-B7C4-4636-A53F-4DF214EA0EA8}"/>
              </a:ext>
            </a:extLst>
          </p:cNvPr>
          <p:cNvPicPr>
            <a:picLocks noChangeAspect="1"/>
          </p:cNvPicPr>
          <p:nvPr/>
        </p:nvPicPr>
        <p:blipFill>
          <a:blip r:embed="rId3"/>
          <a:stretch>
            <a:fillRect/>
          </a:stretch>
        </p:blipFill>
        <p:spPr>
          <a:xfrm>
            <a:off x="432051" y="3773588"/>
            <a:ext cx="8416689" cy="1804362"/>
          </a:xfrm>
          <a:prstGeom prst="rect">
            <a:avLst/>
          </a:prstGeom>
        </p:spPr>
      </p:pic>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4</a:t>
            </a:fld>
            <a:endParaRPr sz="1200">
              <a:solidFill>
                <a:srgbClr val="008784"/>
              </a:solidFill>
              <a:latin typeface="Calibri"/>
              <a:ea typeface="Calibri"/>
              <a:cs typeface="Calibri"/>
              <a:sym typeface="Calibri"/>
            </a:endParaRPr>
          </a:p>
        </p:txBody>
      </p:sp>
      <p:sp>
        <p:nvSpPr>
          <p:cNvPr id="4" name="Rectangle 3">
            <a:extLst>
              <a:ext uri="{FF2B5EF4-FFF2-40B4-BE49-F238E27FC236}">
                <a16:creationId xmlns:a16="http://schemas.microsoft.com/office/drawing/2014/main" id="{065A8874-BC94-422F-ABB7-992D3BC85150}"/>
              </a:ext>
            </a:extLst>
          </p:cNvPr>
          <p:cNvSpPr/>
          <p:nvPr/>
        </p:nvSpPr>
        <p:spPr>
          <a:xfrm>
            <a:off x="628680" y="1316266"/>
            <a:ext cx="8220060" cy="2123658"/>
          </a:xfrm>
          <a:prstGeom prst="rect">
            <a:avLst/>
          </a:prstGeom>
        </p:spPr>
        <p:txBody>
          <a:bodyPr wrap="square">
            <a:spAutoFit/>
          </a:bodyPr>
          <a:lstStyle/>
          <a:p>
            <a:pPr marL="342900" indent="-342900">
              <a:buFontTx/>
              <a:buChar char="-"/>
            </a:pPr>
            <a:r>
              <a:rPr lang="en-ZA" sz="2200" dirty="0">
                <a:latin typeface="Calibri" panose="020F0502020204030204" pitchFamily="34" charset="0"/>
                <a:ea typeface="Calibri" panose="020F0502020204030204" pitchFamily="34" charset="0"/>
                <a:cs typeface="Times New Roman" panose="02020603050405020304" pitchFamily="18" charset="0"/>
              </a:rPr>
              <a:t>Slightly more boys than girls. </a:t>
            </a:r>
          </a:p>
          <a:p>
            <a:pPr marL="342900" indent="-342900">
              <a:buFontTx/>
              <a:buChar char="-"/>
            </a:pPr>
            <a:r>
              <a:rPr lang="en-ZA" sz="2200" dirty="0">
                <a:latin typeface="Calibri" panose="020F0502020204030204" pitchFamily="34" charset="0"/>
                <a:ea typeface="Calibri" panose="020F0502020204030204" pitchFamily="34" charset="0"/>
                <a:cs typeface="Times New Roman" panose="02020603050405020304" pitchFamily="18" charset="0"/>
              </a:rPr>
              <a:t>Most learners (≈70-80%) were assessed in English. </a:t>
            </a:r>
          </a:p>
          <a:p>
            <a:pPr marL="342900" indent="-342900">
              <a:buFontTx/>
              <a:buChar char="-"/>
            </a:pPr>
            <a:r>
              <a:rPr lang="en-ZA" sz="2200" dirty="0">
                <a:latin typeface="Calibri" panose="020F0502020204030204" pitchFamily="34" charset="0"/>
                <a:ea typeface="Calibri" panose="020F0502020204030204" pitchFamily="34" charset="0"/>
                <a:cs typeface="Times New Roman" panose="02020603050405020304" pitchFamily="18" charset="0"/>
              </a:rPr>
              <a:t>A small minority of these were ELLs (i.e. were assessed in English but were not English HL)</a:t>
            </a:r>
          </a:p>
          <a:p>
            <a:pPr marL="342900" indent="-342900">
              <a:buFontTx/>
              <a:buChar char="-"/>
            </a:pPr>
            <a:r>
              <a:rPr lang="en-ZA" sz="2200" dirty="0">
                <a:latin typeface="Calibri" panose="020F0502020204030204" pitchFamily="34" charset="0"/>
                <a:ea typeface="Calibri" panose="020F0502020204030204" pitchFamily="34" charset="0"/>
                <a:cs typeface="Times New Roman" panose="02020603050405020304" pitchFamily="18" charset="0"/>
              </a:rPr>
              <a:t>Almost all remaining learners in the intervention group had isiXhosa as their HL and were learning Mathematics in isiXhosa. </a:t>
            </a:r>
            <a:endParaRPr lang="en-ZA" sz="2200" dirty="0"/>
          </a:p>
        </p:txBody>
      </p:sp>
    </p:spTree>
    <p:extLst>
      <p:ext uri="{BB962C8B-B14F-4D97-AF65-F5344CB8AC3E}">
        <p14:creationId xmlns:p14="http://schemas.microsoft.com/office/powerpoint/2010/main" val="361355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ZA" smtClean="0"/>
              <a:t>5</a:t>
            </a:fld>
            <a:endParaRPr lang="en-ZA"/>
          </a:p>
        </p:txBody>
      </p:sp>
      <p:sp>
        <p:nvSpPr>
          <p:cNvPr id="5" name="Shape 165"/>
          <p:cNvSpPr txBox="1">
            <a:spLocks/>
          </p:cNvSpPr>
          <p:nvPr/>
        </p:nvSpPr>
        <p:spPr>
          <a:xfrm>
            <a:off x="619140" y="530418"/>
            <a:ext cx="8229600" cy="5539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ZA" dirty="0"/>
              <a:t>Results: Urban District</a:t>
            </a:r>
          </a:p>
        </p:txBody>
      </p:sp>
      <p:graphicFrame>
        <p:nvGraphicFramePr>
          <p:cNvPr id="6" name="Chart 5"/>
          <p:cNvGraphicFramePr>
            <a:graphicFrameLocks/>
          </p:cNvGraphicFramePr>
          <p:nvPr>
            <p:extLst>
              <p:ext uri="{D42A27DB-BD31-4B8C-83A1-F6EECF244321}">
                <p14:modId xmlns:p14="http://schemas.microsoft.com/office/powerpoint/2010/main" val="4160627619"/>
              </p:ext>
            </p:extLst>
          </p:nvPr>
        </p:nvGraphicFramePr>
        <p:xfrm>
          <a:off x="642910" y="1604502"/>
          <a:ext cx="4333824" cy="349043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514031" y="1604502"/>
            <a:ext cx="3094693" cy="2308324"/>
          </a:xfrm>
          <a:prstGeom prst="rect">
            <a:avLst/>
          </a:prstGeom>
          <a:noFill/>
        </p:spPr>
        <p:txBody>
          <a:bodyPr wrap="square" rtlCol="0">
            <a:spAutoFit/>
          </a:bodyPr>
          <a:lstStyle/>
          <a:p>
            <a:r>
              <a:rPr lang="en-ZA" sz="2400" dirty="0">
                <a:latin typeface="Calibri" panose="020F0502020204030204" pitchFamily="34" charset="0"/>
                <a:cs typeface="Calibri" panose="020F0502020204030204" pitchFamily="34" charset="0"/>
              </a:rPr>
              <a:t>Delta (shift from baseline to endline):</a:t>
            </a:r>
          </a:p>
          <a:p>
            <a:endParaRPr lang="en-ZA" sz="2400" dirty="0">
              <a:latin typeface="Calibri" panose="020F0502020204030204" pitchFamily="34" charset="0"/>
              <a:cs typeface="Calibri" panose="020F0502020204030204" pitchFamily="34" charset="0"/>
            </a:endParaRPr>
          </a:p>
          <a:p>
            <a:r>
              <a:rPr lang="en-ZA" sz="2400" dirty="0">
                <a:latin typeface="Calibri" panose="020F0502020204030204" pitchFamily="34" charset="0"/>
                <a:cs typeface="Calibri" panose="020F0502020204030204" pitchFamily="34" charset="0"/>
              </a:rPr>
              <a:t>Intervention: +19.8 pp</a:t>
            </a:r>
          </a:p>
          <a:p>
            <a:r>
              <a:rPr lang="en-ZA" sz="2400" dirty="0">
                <a:latin typeface="Calibri" panose="020F0502020204030204" pitchFamily="34" charset="0"/>
                <a:cs typeface="Calibri" panose="020F0502020204030204" pitchFamily="34" charset="0"/>
              </a:rPr>
              <a:t>Comparison: +21.0 pp </a:t>
            </a:r>
          </a:p>
          <a:p>
            <a:endParaRPr lang="en-ZA"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573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Results: Rural District</a:t>
            </a:r>
            <a:endParaRPr dirty="0"/>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6</a:t>
            </a:fld>
            <a:endParaRPr sz="1200">
              <a:solidFill>
                <a:srgbClr val="008784"/>
              </a:solidFill>
              <a:latin typeface="Calibri"/>
              <a:ea typeface="Calibri"/>
              <a:cs typeface="Calibri"/>
              <a:sym typeface="Calibri"/>
            </a:endParaRPr>
          </a:p>
        </p:txBody>
      </p:sp>
      <p:pic>
        <p:nvPicPr>
          <p:cNvPr id="3" name="Picture 2">
            <a:extLst>
              <a:ext uri="{FF2B5EF4-FFF2-40B4-BE49-F238E27FC236}">
                <a16:creationId xmlns:a16="http://schemas.microsoft.com/office/drawing/2014/main" id="{8733ACED-6397-4588-BB78-271ADEC9F67A}"/>
              </a:ext>
            </a:extLst>
          </p:cNvPr>
          <p:cNvPicPr>
            <a:picLocks noChangeAspect="1"/>
          </p:cNvPicPr>
          <p:nvPr/>
        </p:nvPicPr>
        <p:blipFill>
          <a:blip r:embed="rId3"/>
          <a:stretch>
            <a:fillRect/>
          </a:stretch>
        </p:blipFill>
        <p:spPr>
          <a:xfrm>
            <a:off x="457818" y="3699802"/>
            <a:ext cx="8228363" cy="1923937"/>
          </a:xfrm>
          <a:prstGeom prst="rect">
            <a:avLst/>
          </a:prstGeom>
        </p:spPr>
      </p:pic>
      <p:sp>
        <p:nvSpPr>
          <p:cNvPr id="6" name="Rectangle 5">
            <a:extLst>
              <a:ext uri="{FF2B5EF4-FFF2-40B4-BE49-F238E27FC236}">
                <a16:creationId xmlns:a16="http://schemas.microsoft.com/office/drawing/2014/main" id="{706EFA20-6D8C-445E-9DBB-0CFDACEDBE32}"/>
              </a:ext>
            </a:extLst>
          </p:cNvPr>
          <p:cNvSpPr/>
          <p:nvPr/>
        </p:nvSpPr>
        <p:spPr>
          <a:xfrm>
            <a:off x="628680" y="1316266"/>
            <a:ext cx="8220060" cy="1785104"/>
          </a:xfrm>
          <a:prstGeom prst="rect">
            <a:avLst/>
          </a:prstGeom>
        </p:spPr>
        <p:txBody>
          <a:bodyPr wrap="square">
            <a:spAutoFit/>
          </a:bodyPr>
          <a:lstStyle/>
          <a:p>
            <a:pPr marL="342900" indent="-342900">
              <a:buFontTx/>
              <a:buChar char="-"/>
            </a:pPr>
            <a:r>
              <a:rPr lang="en-ZA" sz="2200" dirty="0">
                <a:latin typeface="Calibri" panose="020F0502020204030204" pitchFamily="34" charset="0"/>
                <a:ea typeface="Calibri" panose="020F0502020204030204" pitchFamily="34" charset="0"/>
                <a:cs typeface="Times New Roman" panose="02020603050405020304" pitchFamily="18" charset="0"/>
              </a:rPr>
              <a:t>Slightly more boys than girls. </a:t>
            </a:r>
          </a:p>
          <a:p>
            <a:pPr marL="342900" indent="-342900">
              <a:buFontTx/>
              <a:buChar char="-"/>
            </a:pPr>
            <a:r>
              <a:rPr lang="en-ZA" sz="2200" dirty="0">
                <a:latin typeface="Calibri" panose="020F0502020204030204" pitchFamily="34" charset="0"/>
                <a:ea typeface="Calibri" panose="020F0502020204030204" pitchFamily="34" charset="0"/>
                <a:cs typeface="Times New Roman" panose="02020603050405020304" pitchFamily="18" charset="0"/>
              </a:rPr>
              <a:t>Most learners (≈75% in the intervention group, and 100% in the comparison group) were assessed in Afrikaans. </a:t>
            </a:r>
          </a:p>
          <a:p>
            <a:pPr marL="342900" indent="-342900">
              <a:buFontTx/>
              <a:buChar char="-"/>
            </a:pPr>
            <a:r>
              <a:rPr lang="en-ZA" sz="2200" dirty="0">
                <a:latin typeface="Calibri" panose="020F0502020204030204" pitchFamily="34" charset="0"/>
                <a:ea typeface="Calibri" panose="020F0502020204030204" pitchFamily="34" charset="0"/>
                <a:cs typeface="Times New Roman" panose="02020603050405020304" pitchFamily="18" charset="0"/>
              </a:rPr>
              <a:t>The remaining learners in the intervention group (≈25%) had isiXhosa as their HL and were learning Mathematics in isiXhosa. </a:t>
            </a:r>
            <a:endParaRPr lang="en-ZA" sz="2200" dirty="0"/>
          </a:p>
        </p:txBody>
      </p:sp>
    </p:spTree>
    <p:extLst>
      <p:ext uri="{BB962C8B-B14F-4D97-AF65-F5344CB8AC3E}">
        <p14:creationId xmlns:p14="http://schemas.microsoft.com/office/powerpoint/2010/main" val="79299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ZA" smtClean="0"/>
              <a:t>7</a:t>
            </a:fld>
            <a:endParaRPr lang="en-ZA"/>
          </a:p>
        </p:txBody>
      </p:sp>
      <p:sp>
        <p:nvSpPr>
          <p:cNvPr id="5" name="Shape 165"/>
          <p:cNvSpPr txBox="1">
            <a:spLocks/>
          </p:cNvSpPr>
          <p:nvPr/>
        </p:nvSpPr>
        <p:spPr>
          <a:xfrm>
            <a:off x="619140" y="436989"/>
            <a:ext cx="8229600" cy="5539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8784"/>
              </a:buClr>
              <a:buSzPts val="3000"/>
              <a:buFont typeface="Calibri"/>
              <a:buNone/>
              <a:defRPr sz="3000" b="1" i="0" u="none" strike="noStrike" cap="none">
                <a:solidFill>
                  <a:srgbClr val="00878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ZA" dirty="0"/>
              <a:t>Results: Rural District</a:t>
            </a:r>
          </a:p>
        </p:txBody>
      </p:sp>
      <p:sp>
        <p:nvSpPr>
          <p:cNvPr id="7" name="TextBox 6"/>
          <p:cNvSpPr txBox="1"/>
          <p:nvPr/>
        </p:nvSpPr>
        <p:spPr>
          <a:xfrm>
            <a:off x="5514031" y="1604502"/>
            <a:ext cx="3094693" cy="4093428"/>
          </a:xfrm>
          <a:prstGeom prst="rect">
            <a:avLst/>
          </a:prstGeom>
          <a:noFill/>
        </p:spPr>
        <p:txBody>
          <a:bodyPr wrap="square" rtlCol="0">
            <a:spAutoFit/>
          </a:bodyPr>
          <a:lstStyle/>
          <a:p>
            <a:r>
              <a:rPr lang="en-ZA" sz="2400" dirty="0">
                <a:latin typeface="Calibri" panose="020F0502020204030204" pitchFamily="34" charset="0"/>
                <a:cs typeface="Calibri" panose="020F0502020204030204" pitchFamily="34" charset="0"/>
              </a:rPr>
              <a:t>Delta (shift from baseline to </a:t>
            </a:r>
            <a:r>
              <a:rPr lang="en-ZA" sz="2400" dirty="0" err="1">
                <a:latin typeface="Calibri" panose="020F0502020204030204" pitchFamily="34" charset="0"/>
                <a:cs typeface="Calibri" panose="020F0502020204030204" pitchFamily="34" charset="0"/>
              </a:rPr>
              <a:t>endline</a:t>
            </a:r>
            <a:r>
              <a:rPr lang="en-ZA" sz="2400" dirty="0">
                <a:latin typeface="Calibri" panose="020F0502020204030204" pitchFamily="34" charset="0"/>
                <a:cs typeface="Calibri" panose="020F0502020204030204" pitchFamily="34" charset="0"/>
              </a:rPr>
              <a:t>)</a:t>
            </a:r>
          </a:p>
          <a:p>
            <a:endParaRPr lang="en-ZA" sz="2400" dirty="0">
              <a:latin typeface="Calibri" panose="020F0502020204030204" pitchFamily="34" charset="0"/>
              <a:cs typeface="Calibri" panose="020F0502020204030204" pitchFamily="34" charset="0"/>
            </a:endParaRPr>
          </a:p>
          <a:p>
            <a:r>
              <a:rPr lang="en-ZA" sz="2400" dirty="0">
                <a:latin typeface="Calibri" panose="020F0502020204030204" pitchFamily="34" charset="0"/>
                <a:cs typeface="Calibri" panose="020F0502020204030204" pitchFamily="34" charset="0"/>
              </a:rPr>
              <a:t>Intervention: +15.7 pp</a:t>
            </a:r>
          </a:p>
          <a:p>
            <a:r>
              <a:rPr lang="en-ZA" sz="2400" dirty="0">
                <a:latin typeface="Calibri" panose="020F0502020204030204" pitchFamily="34" charset="0"/>
                <a:cs typeface="Calibri" panose="020F0502020204030204" pitchFamily="34" charset="0"/>
              </a:rPr>
              <a:t>Comparison: +12.2 pp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Intervention groups improved by 3.5 pp more than comparison group</a:t>
            </a:r>
            <a:endParaRPr lang="en-ZA" sz="2400" dirty="0">
              <a:latin typeface="Calibri" panose="020F0502020204030204" pitchFamily="34" charset="0"/>
              <a:cs typeface="Calibri" panose="020F0502020204030204" pitchFamily="34" charset="0"/>
            </a:endParaRPr>
          </a:p>
          <a:p>
            <a:endParaRPr lang="en-ZA" sz="2000" dirty="0">
              <a:latin typeface="Calibri" panose="020F0502020204030204" pitchFamily="34" charset="0"/>
              <a:cs typeface="Calibri" panose="020F050202020403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359617237"/>
              </p:ext>
            </p:extLst>
          </p:nvPr>
        </p:nvGraphicFramePr>
        <p:xfrm>
          <a:off x="642910" y="1482859"/>
          <a:ext cx="4512924" cy="3612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8829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First finding </a:t>
            </a:r>
            <a:endParaRPr dirty="0"/>
          </a:p>
        </p:txBody>
      </p:sp>
      <p:sp>
        <p:nvSpPr>
          <p:cNvPr id="166" name="Shape 166"/>
          <p:cNvSpPr txBox="1">
            <a:spLocks noGrp="1"/>
          </p:cNvSpPr>
          <p:nvPr>
            <p:ph type="body" idx="1"/>
          </p:nvPr>
        </p:nvSpPr>
        <p:spPr>
          <a:xfrm>
            <a:off x="478302" y="1101777"/>
            <a:ext cx="7951323" cy="3993157"/>
          </a:xfrm>
          <a:prstGeom prst="rect">
            <a:avLst/>
          </a:prstGeom>
          <a:noFill/>
          <a:ln>
            <a:noFill/>
          </a:ln>
        </p:spPr>
        <p:txBody>
          <a:bodyPr spcFirstLastPara="1" wrap="square" lIns="91425" tIns="45700" rIns="91425" bIns="45700" anchor="t" anchorCtr="0">
            <a:noAutofit/>
          </a:bodyPr>
          <a:lstStyle/>
          <a:p>
            <a:pPr marL="180000" lvl="0" indent="0"/>
            <a:r>
              <a:rPr lang="en-ZA" sz="2400" dirty="0">
                <a:solidFill>
                  <a:schemeClr val="dk1"/>
                </a:solidFill>
              </a:rPr>
              <a:t>Average learner performance in the Marko-D increased considerably in both districts, for both treatment and the comparison groups.</a:t>
            </a:r>
            <a:endParaRPr sz="2400" dirty="0">
              <a:solidFill>
                <a:schemeClr val="dk1"/>
              </a:solidFill>
            </a:endParaRP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8</a:t>
            </a:fld>
            <a:endParaRPr sz="1200">
              <a:solidFill>
                <a:srgbClr val="008784"/>
              </a:solidFill>
              <a:latin typeface="Calibri"/>
              <a:ea typeface="Calibri"/>
              <a:cs typeface="Calibri"/>
              <a:sym typeface="Calibri"/>
            </a:endParaRPr>
          </a:p>
        </p:txBody>
      </p:sp>
      <p:graphicFrame>
        <p:nvGraphicFramePr>
          <p:cNvPr id="5" name="Chart 4"/>
          <p:cNvGraphicFramePr>
            <a:graphicFrameLocks/>
          </p:cNvGraphicFramePr>
          <p:nvPr>
            <p:extLst>
              <p:ext uri="{D42A27DB-BD31-4B8C-83A1-F6EECF244321}">
                <p14:modId xmlns:p14="http://schemas.microsoft.com/office/powerpoint/2010/main" val="3270341498"/>
              </p:ext>
            </p:extLst>
          </p:nvPr>
        </p:nvGraphicFramePr>
        <p:xfrm>
          <a:off x="771994" y="2301240"/>
          <a:ext cx="6771806" cy="34549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5790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628680" y="428604"/>
            <a:ext cx="8229600" cy="55399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784"/>
              </a:buClr>
              <a:buSzPts val="3000"/>
              <a:buFont typeface="Calibri"/>
              <a:buNone/>
            </a:pPr>
            <a:r>
              <a:rPr lang="en-ZA" dirty="0"/>
              <a:t>Independent sample t-test results</a:t>
            </a:r>
            <a:endParaRPr dirty="0"/>
          </a:p>
        </p:txBody>
      </p:sp>
      <p:sp>
        <p:nvSpPr>
          <p:cNvPr id="166" name="Shape 166"/>
          <p:cNvSpPr txBox="1">
            <a:spLocks noGrp="1"/>
          </p:cNvSpPr>
          <p:nvPr>
            <p:ph type="body" idx="1"/>
          </p:nvPr>
        </p:nvSpPr>
        <p:spPr>
          <a:xfrm>
            <a:off x="642910" y="1203960"/>
            <a:ext cx="7786715" cy="4648200"/>
          </a:xfrm>
          <a:prstGeom prst="rect">
            <a:avLst/>
          </a:prstGeom>
          <a:noFill/>
          <a:ln>
            <a:noFill/>
          </a:ln>
        </p:spPr>
        <p:txBody>
          <a:bodyPr spcFirstLastPara="1" wrap="square" lIns="91425" tIns="45700" rIns="91425" bIns="45700" anchor="t" anchorCtr="0">
            <a:noAutofit/>
          </a:bodyPr>
          <a:lstStyle/>
          <a:p>
            <a:pPr marL="457200" marR="0" lvl="0" indent="-317500" algn="l" rtl="0">
              <a:spcBef>
                <a:spcPts val="440"/>
              </a:spcBef>
              <a:spcAft>
                <a:spcPts val="0"/>
              </a:spcAft>
              <a:buClr>
                <a:srgbClr val="7F7F7F"/>
              </a:buClr>
              <a:buSzPts val="2200"/>
              <a:buFont typeface="Arial"/>
              <a:buNone/>
            </a:pPr>
            <a:r>
              <a:rPr lang="en-ZA" sz="2400" b="1" i="0" u="none" strike="noStrike" cap="none" dirty="0">
                <a:solidFill>
                  <a:schemeClr val="dk1"/>
                </a:solidFill>
                <a:latin typeface="Calibri"/>
                <a:ea typeface="Calibri"/>
                <a:cs typeface="Calibri"/>
                <a:sym typeface="Calibri"/>
              </a:rPr>
              <a:t>FOCUS: </a:t>
            </a:r>
            <a:r>
              <a:rPr lang="en-ZA" sz="2400" dirty="0">
                <a:solidFill>
                  <a:schemeClr val="dk1"/>
                </a:solidFill>
              </a:rPr>
              <a:t>C</a:t>
            </a:r>
            <a:r>
              <a:rPr lang="en-ZA" sz="2400" b="0" i="0" u="none" strike="noStrike" cap="none" dirty="0">
                <a:solidFill>
                  <a:schemeClr val="dk1"/>
                </a:solidFill>
                <a:latin typeface="Calibri"/>
                <a:ea typeface="Calibri"/>
                <a:cs typeface="Calibri"/>
                <a:sym typeface="Calibri"/>
              </a:rPr>
              <a:t>hange in individual test scores; comparison v intervention only (without controlling for any other factors)</a:t>
            </a:r>
          </a:p>
          <a:p>
            <a:pPr marL="457200" marR="0" lvl="0" indent="-317500" algn="l" rtl="0">
              <a:spcBef>
                <a:spcPts val="440"/>
              </a:spcBef>
              <a:spcAft>
                <a:spcPts val="0"/>
              </a:spcAft>
              <a:buClr>
                <a:srgbClr val="7F7F7F"/>
              </a:buClr>
              <a:buSzPts val="2200"/>
              <a:buFont typeface="Arial"/>
              <a:buNone/>
            </a:pPr>
            <a:endParaRPr lang="en-ZA" sz="1200" dirty="0">
              <a:solidFill>
                <a:schemeClr val="dk1"/>
              </a:solidFill>
            </a:endParaRPr>
          </a:p>
          <a:p>
            <a:pPr lvl="0" indent="-317500"/>
            <a:r>
              <a:rPr lang="en-ZA" sz="2400" b="1" dirty="0">
                <a:solidFill>
                  <a:schemeClr val="dk1"/>
                </a:solidFill>
              </a:rPr>
              <a:t>URBAN DISTRICT: </a:t>
            </a:r>
            <a:r>
              <a:rPr lang="en-ZA" sz="2400" dirty="0">
                <a:solidFill>
                  <a:schemeClr val="dk1"/>
                </a:solidFill>
              </a:rPr>
              <a:t>The intervention group improved </a:t>
            </a:r>
            <a:r>
              <a:rPr lang="en-ZA" sz="2400" u="sng" dirty="0">
                <a:solidFill>
                  <a:schemeClr val="dk1"/>
                </a:solidFill>
              </a:rPr>
              <a:t>less</a:t>
            </a:r>
            <a:r>
              <a:rPr lang="en-ZA" sz="2400" dirty="0">
                <a:solidFill>
                  <a:schemeClr val="dk1"/>
                </a:solidFill>
              </a:rPr>
              <a:t> (from a higher baseline) than the comparison group did. </a:t>
            </a:r>
          </a:p>
          <a:p>
            <a:pPr lvl="0" indent="-317500"/>
            <a:r>
              <a:rPr lang="en-ZA" sz="2400" dirty="0">
                <a:solidFill>
                  <a:schemeClr val="dk1"/>
                </a:solidFill>
              </a:rPr>
              <a:t>     This difference is </a:t>
            </a:r>
            <a:r>
              <a:rPr lang="en-ZA" sz="2400" i="1" dirty="0">
                <a:solidFill>
                  <a:schemeClr val="dk1"/>
                </a:solidFill>
              </a:rPr>
              <a:t>not significant </a:t>
            </a:r>
          </a:p>
          <a:p>
            <a:pPr lvl="0" indent="-317500"/>
            <a:endParaRPr lang="en-ZA" sz="1200" dirty="0">
              <a:solidFill>
                <a:schemeClr val="dk1"/>
              </a:solidFill>
            </a:endParaRPr>
          </a:p>
          <a:p>
            <a:pPr lvl="0" indent="-317500"/>
            <a:r>
              <a:rPr lang="en-ZA" sz="2400" b="1" dirty="0">
                <a:solidFill>
                  <a:schemeClr val="dk1"/>
                </a:solidFill>
              </a:rPr>
              <a:t>RURAL DISTRICT: </a:t>
            </a:r>
            <a:r>
              <a:rPr lang="en-ZA" sz="2400" dirty="0">
                <a:solidFill>
                  <a:schemeClr val="tx1"/>
                </a:solidFill>
              </a:rPr>
              <a:t>The intervention group improved </a:t>
            </a:r>
            <a:r>
              <a:rPr lang="en-ZA" sz="2400" u="sng" dirty="0">
                <a:solidFill>
                  <a:schemeClr val="tx1"/>
                </a:solidFill>
              </a:rPr>
              <a:t>more</a:t>
            </a:r>
            <a:r>
              <a:rPr lang="en-ZA" sz="2400" dirty="0">
                <a:solidFill>
                  <a:schemeClr val="tx1"/>
                </a:solidFill>
              </a:rPr>
              <a:t> (from a higher baseline) than the comparison group. </a:t>
            </a:r>
          </a:p>
          <a:p>
            <a:pPr lvl="0" indent="-317500"/>
            <a:r>
              <a:rPr lang="en-ZA" sz="2400" dirty="0">
                <a:solidFill>
                  <a:schemeClr val="tx1"/>
                </a:solidFill>
              </a:rPr>
              <a:t>    This difference is </a:t>
            </a:r>
            <a:r>
              <a:rPr lang="en-ZA" sz="2400" i="1" dirty="0">
                <a:solidFill>
                  <a:schemeClr val="tx1"/>
                </a:solidFill>
              </a:rPr>
              <a:t>significant</a:t>
            </a:r>
            <a:r>
              <a:rPr lang="en-ZA" sz="2400" dirty="0">
                <a:solidFill>
                  <a:schemeClr val="tx1"/>
                </a:solidFill>
              </a:rPr>
              <a:t> (with a </a:t>
            </a:r>
            <a:r>
              <a:rPr lang="en-ZA" sz="2400" i="1" dirty="0">
                <a:solidFill>
                  <a:schemeClr val="tx1"/>
                </a:solidFill>
              </a:rPr>
              <a:t>small effect</a:t>
            </a:r>
            <a:r>
              <a:rPr lang="en-ZA" sz="2400" dirty="0">
                <a:solidFill>
                  <a:schemeClr val="tx1"/>
                </a:solidFill>
              </a:rPr>
              <a:t> size of eta squared = 0.014) </a:t>
            </a:r>
            <a:endParaRPr sz="2400" dirty="0">
              <a:solidFill>
                <a:schemeClr val="tx1"/>
              </a:solidFill>
            </a:endParaRPr>
          </a:p>
        </p:txBody>
      </p:sp>
      <p:sp>
        <p:nvSpPr>
          <p:cNvPr id="167" name="Shape 167"/>
          <p:cNvSpPr txBox="1">
            <a:spLocks noGrp="1"/>
          </p:cNvSpPr>
          <p:nvPr>
            <p:ph type="sldNum" idx="12"/>
          </p:nvPr>
        </p:nvSpPr>
        <p:spPr>
          <a:xfrm>
            <a:off x="6715140" y="6172219"/>
            <a:ext cx="2133600" cy="276999"/>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ZA" sz="1200">
                <a:solidFill>
                  <a:srgbClr val="008784"/>
                </a:solidFill>
                <a:latin typeface="Calibri"/>
                <a:ea typeface="Calibri"/>
                <a:cs typeface="Calibri"/>
                <a:sym typeface="Calibri"/>
              </a:rPr>
              <a:t>9</a:t>
            </a:fld>
            <a:endParaRPr sz="1200">
              <a:solidFill>
                <a:srgbClr val="008784"/>
              </a:solidFill>
              <a:latin typeface="Calibri"/>
              <a:ea typeface="Calibri"/>
              <a:cs typeface="Calibri"/>
              <a:sym typeface="Calibri"/>
            </a:endParaRPr>
          </a:p>
        </p:txBody>
      </p:sp>
    </p:spTree>
    <p:extLst>
      <p:ext uri="{BB962C8B-B14F-4D97-AF65-F5344CB8AC3E}">
        <p14:creationId xmlns:p14="http://schemas.microsoft.com/office/powerpoint/2010/main" val="358805894"/>
      </p:ext>
    </p:extLst>
  </p:cSld>
  <p:clrMapOvr>
    <a:masterClrMapping/>
  </p:clrMapOvr>
</p:sld>
</file>

<file path=ppt/theme/theme1.xml><?xml version="1.0" encoding="utf-8"?>
<a:theme xmlns:a="http://schemas.openxmlformats.org/drawingml/2006/main" name="JET PPT PRESENTATION NEW DARKER">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1074</Words>
  <Application>Microsoft Office PowerPoint</Application>
  <PresentationFormat>On-screen Show (4:3)</PresentationFormat>
  <Paragraphs>165</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JET PPT PRESENTATION NEW DARKER</vt:lpstr>
      <vt:lpstr>  Grade R Maths project External Evaluation  Learner test findings </vt:lpstr>
      <vt:lpstr>Methodology</vt:lpstr>
      <vt:lpstr>Completed test data</vt:lpstr>
      <vt:lpstr>Results: Urban District</vt:lpstr>
      <vt:lpstr>PowerPoint Presentation</vt:lpstr>
      <vt:lpstr>Results: Rural District</vt:lpstr>
      <vt:lpstr>PowerPoint Presentation</vt:lpstr>
      <vt:lpstr>First finding </vt:lpstr>
      <vt:lpstr>Independent sample t-test results</vt:lpstr>
      <vt:lpstr>General linear model on whole result: set up</vt:lpstr>
      <vt:lpstr>General linear model on whole result: findings</vt:lpstr>
      <vt:lpstr>General linear model on whole result: findings (cont) and interaction effects</vt:lpstr>
      <vt:lpstr>Comparing means against Marko-D norms  62 – 102 months </vt:lpstr>
      <vt:lpstr>Comparisons with findings from other SA studies</vt:lpstr>
      <vt:lpstr>Conn (2017): sub-Saharan meta-analysis</vt:lpstr>
      <vt:lpstr>Final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R Maths project External Evaluation 16 November 2016</dc:title>
  <dc:creator>Garth Spencer-Smith</dc:creator>
  <cp:lastModifiedBy>Garth Spencer-Smith</cp:lastModifiedBy>
  <cp:revision>35</cp:revision>
  <dcterms:modified xsi:type="dcterms:W3CDTF">2018-03-05T08:01:17Z</dcterms:modified>
</cp:coreProperties>
</file>