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14" autoAdjust="0"/>
  </p:normalViewPr>
  <p:slideViewPr>
    <p:cSldViewPr snapToGrid="0">
      <p:cViewPr varScale="1">
        <p:scale>
          <a:sx n="62" d="100"/>
          <a:sy n="62" d="100"/>
        </p:scale>
        <p:origin x="16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ZA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Simplified </a:t>
            </a:r>
            <a:r>
              <a:rPr lang="en-ZA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ToC</a:t>
            </a:r>
            <a:r>
              <a:rPr lang="en-ZA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in order to answer the question </a:t>
            </a:r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How successful has the R-Maths project been in meeting its goals?</a:t>
            </a:r>
            <a:endParaRPr lang="en-ZA" sz="1200" b="1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ZA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Green = achieved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 = partially achieved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dirty="0"/>
              <a:t>Referring to testing beyond the current evaluation scope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tabLst/>
              <a:defRPr/>
            </a:pPr>
            <a:r>
              <a:rPr lang="en-ZA" dirty="0"/>
              <a:t>e.g. </a:t>
            </a:r>
            <a:r>
              <a:rPr lang="en-US" sz="1200" dirty="0">
                <a:solidFill>
                  <a:schemeClr val="tx1"/>
                </a:solidFill>
              </a:rPr>
              <a:t>: seeing which items were well answered and which poorly; what were common wrong answers; etc. – thus, a kind of error analysis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3. But this would be expensive… and there will be some dilution of effect over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5. [link to PrimTEd Maths test for primary teachers (does not focus directly on Grade R…)]</a:t>
            </a:r>
            <a:endParaRPr lang="en-ZA" sz="12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ZA" sz="12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ZA" dirty="0"/>
              <a:t>Support: </a:t>
            </a:r>
            <a:r>
              <a:rPr lang="en-US" dirty="0">
                <a:solidFill>
                  <a:schemeClr val="tx1"/>
                </a:solidFill>
              </a:rPr>
              <a:t> Classroom observations and feedback are needed for this – but see next point…</a:t>
            </a:r>
            <a:endParaRPr lang="en-ZA" dirty="0">
              <a:solidFill>
                <a:schemeClr val="tx1"/>
              </a:solidFill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ZA" dirty="0"/>
              <a:t>SA work load: 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There is a role for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HoDs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to monitor and Grade R teachers to provide peer support/monitoring. WCED reported that they have developed a monitoring tool to be used by principals and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HoDs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This is particularly important for small schools where the teacher attending training may be the only Grade R teacher in their school and not have peers to support them to implement. </a:t>
            </a:r>
            <a:endParaRPr lang="en-ZA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Z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472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Roll out variation: each district did their own thing – appears to be leading to Phase 2 problems</a:t>
            </a:r>
          </a:p>
          <a:p>
            <a:r>
              <a:rPr lang="en-ZA" dirty="0"/>
              <a:t>Impact conducive: needed to have intervention and comparison groups more similar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Z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7883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ZA" dirty="0"/>
              <a:t>No new interventions: </a:t>
            </a:r>
            <a:r>
              <a:rPr lang="en-US" sz="1200" dirty="0">
                <a:solidFill>
                  <a:schemeClr val="tx1"/>
                </a:solidFill>
              </a:rPr>
              <a:t>– to give a chance for ELIT and R-Maths to embed itself</a:t>
            </a:r>
            <a:endParaRPr lang="en-ZA" sz="1200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Z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46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ZA" dirty="0"/>
              <a:t>Training of newbies: </a:t>
            </a:r>
            <a:r>
              <a:rPr lang="en-US" dirty="0">
                <a:solidFill>
                  <a:schemeClr val="tx1"/>
                </a:solidFill>
              </a:rPr>
              <a:t>R-Maths training to be offered as part and parcel of induction for new teachers and refresher training (ELIT and R-Maths) to be offered on a rotational basis.</a:t>
            </a:r>
            <a:endParaRPr lang="en-ZA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Z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70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hape 14" descr="Jet PowerPoint cov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728690" y="977248"/>
            <a:ext cx="77724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008784"/>
              </a:buClr>
              <a:buSzPts val="3000"/>
              <a:buFont typeface="Calibri"/>
              <a:buNone/>
              <a:defRPr sz="3000" b="1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100290" y="2000240"/>
            <a:ext cx="6400800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3714778" y="2500306"/>
            <a:ext cx="4786312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1920" y="5245937"/>
            <a:ext cx="2590024" cy="1591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78" name="Shape 78" descr="C:\Users\EHazell\Google Drive\Grade R Mathematics Project\Kelello\Kelello-Logo-on-Dark-300x200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4" y="5517232"/>
            <a:ext cx="1381125" cy="9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elcom/Intro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28680" y="428604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8784"/>
              </a:buClr>
              <a:buSzPts val="3000"/>
              <a:buFont typeface="Calibri"/>
              <a:buNone/>
              <a:defRPr sz="3000" b="1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42910" y="1380158"/>
            <a:ext cx="7786715" cy="371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rgbClr val="7F7F7F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715140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7481" y="5866753"/>
            <a:ext cx="1365888" cy="839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423497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400414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/bullets">
  <p:cSld name="Contents/bulle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28680" y="428604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8784"/>
              </a:buClr>
              <a:buSzPts val="3000"/>
              <a:buFont typeface="Calibri"/>
              <a:buNone/>
              <a:defRPr sz="3000" b="1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42910" y="1384299"/>
            <a:ext cx="7715277" cy="4259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rgbClr val="7F7F7F"/>
              </a:buClr>
              <a:buSzPts val="2200"/>
              <a:buFont typeface="Calibri"/>
              <a:buAutoNum type="arabicPeriod"/>
              <a:defRPr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36" name="Shape 36" descr="C:\Users\EHazell\Google Drive\Grade R Mathematics Project\Kelello\Kelello-Logo-on-Dark-300x200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5589240"/>
            <a:ext cx="1381125" cy="9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line header">
  <p:cSld name="Two line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28680" y="428604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8784"/>
              </a:buClr>
              <a:buSzPts val="3000"/>
              <a:buFont typeface="Calibri"/>
              <a:buNone/>
              <a:defRPr sz="3000" b="1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44400" y="1386000"/>
            <a:ext cx="7715277" cy="4043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rgbClr val="7F7F7F"/>
              </a:buClr>
              <a:buSzPts val="2200"/>
              <a:buFont typeface="Calibri"/>
              <a:buAutoNum type="arabicPeriod"/>
              <a:defRPr sz="2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1057335" y="857232"/>
            <a:ext cx="78009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3" name="Shape 43" descr="C:\Users\EHazell\Google Drive\Grade R Mathematics Project\Kelello\Kelello-Logo-on-Dark-300x200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5589240"/>
            <a:ext cx="1381125" cy="9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57" name="Shape 57" descr="C:\Users\EHazell\Google Drive\Grade R Mathematics Project\Kelello\Kelello-Logo-on-Dark-300x200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4" y="5517232"/>
            <a:ext cx="1381125" cy="9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67" name="Shape 67" descr="C:\Users\EHazell\Google Drive\Grade R Mathematics Project\Kelello\Kelello-Logo-on-Dark-300x200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4" y="5517232"/>
            <a:ext cx="1381125" cy="9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73" name="Shape 73" descr="C:\Users\EHazell\Google Drive\Grade R Mathematics Project\Kelello\Kelello-Logo-on-Dark-300x200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4" y="5517232"/>
            <a:ext cx="1381125" cy="9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D3D8"/>
            </a:gs>
            <a:gs pos="50000">
              <a:srgbClr val="BFCFEC"/>
            </a:gs>
            <a:gs pos="100000">
              <a:srgbClr val="E0E8F4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Jet PowerPoint page.jp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728690" y="977248"/>
            <a:ext cx="7772400" cy="3988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8784"/>
              </a:buClr>
              <a:buSzPts val="3000"/>
              <a:buFont typeface="Calibri"/>
              <a:buNone/>
            </a:pPr>
            <a:br>
              <a:rPr lang="en-ZA" sz="3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ZA" sz="3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ZA" sz="4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  <a:t>Grade R Maths project</a:t>
            </a:r>
            <a:br>
              <a:rPr lang="en-ZA" sz="4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ZA" sz="4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  <a:t>External Evaluation</a:t>
            </a:r>
            <a:br>
              <a:rPr lang="en-ZA" sz="4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ZA" sz="4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ZA" sz="4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  <a:t>Overall considerations</a:t>
            </a:r>
            <a:br>
              <a:rPr lang="en-ZA" sz="4000" b="1" i="0" u="none" strike="noStrike" cap="none" dirty="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40085" y="178980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 theory</a:t>
            </a: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3524039" y="210634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Impact theory</a:t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252053" y="1355849"/>
            <a:ext cx="2952328" cy="864096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Development of resources</a:t>
            </a:r>
            <a:endParaRPr dirty="0"/>
          </a:p>
        </p:txBody>
      </p:sp>
      <p:sp>
        <p:nvSpPr>
          <p:cNvPr id="134" name="Shape 134"/>
          <p:cNvSpPr/>
          <p:nvPr/>
        </p:nvSpPr>
        <p:spPr>
          <a:xfrm>
            <a:off x="252053" y="2555459"/>
            <a:ext cx="2931756" cy="720080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Capacitation of district officials</a:t>
            </a:r>
            <a:endParaRPr dirty="0"/>
          </a:p>
        </p:txBody>
      </p:sp>
      <p:sp>
        <p:nvSpPr>
          <p:cNvPr id="135" name="Shape 135"/>
          <p:cNvSpPr/>
          <p:nvPr/>
        </p:nvSpPr>
        <p:spPr>
          <a:xfrm>
            <a:off x="245483" y="3484810"/>
            <a:ext cx="1158166" cy="1153245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Training of Grade R teachers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3707156" y="1355849"/>
            <a:ext cx="3493724" cy="864096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E36C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200" dirty="0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Resource use for training &amp; in the classroom</a:t>
            </a:r>
            <a:endParaRPr dirty="0"/>
          </a:p>
        </p:txBody>
      </p:sp>
      <p:sp>
        <p:nvSpPr>
          <p:cNvPr id="137" name="Shape 137"/>
          <p:cNvSpPr/>
          <p:nvPr/>
        </p:nvSpPr>
        <p:spPr>
          <a:xfrm>
            <a:off x="3673338" y="2414290"/>
            <a:ext cx="3493724" cy="895299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200" dirty="0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Enhanced knowledge &amp; skills to support Grade R teachers (district officials)</a:t>
            </a:r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3655508" y="3436795"/>
            <a:ext cx="3464769" cy="961672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200" dirty="0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Enhanced knowledge &amp; skills to teach Grade R Maths (Grade R teachers)</a:t>
            </a:r>
            <a:endParaRPr dirty="0"/>
          </a:p>
        </p:txBody>
      </p:sp>
      <p:sp>
        <p:nvSpPr>
          <p:cNvPr id="139" name="Shape 139"/>
          <p:cNvSpPr/>
          <p:nvPr/>
        </p:nvSpPr>
        <p:spPr>
          <a:xfrm>
            <a:off x="3672919" y="5445224"/>
            <a:ext cx="3464769" cy="1307268"/>
          </a:xfrm>
          <a:prstGeom prst="rect">
            <a:avLst/>
          </a:prstGeom>
          <a:solidFill>
            <a:srgbClr val="FFC000"/>
          </a:solidFill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Improved learner performance in Maths (readiness for Grade 1)</a:t>
            </a:r>
            <a:endParaRPr sz="22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Shape 140"/>
          <p:cNvCxnSpPr/>
          <p:nvPr/>
        </p:nvCxnSpPr>
        <p:spPr>
          <a:xfrm>
            <a:off x="1928111" y="2262099"/>
            <a:ext cx="68293" cy="305188"/>
          </a:xfrm>
          <a:prstGeom prst="straightConnector1">
            <a:avLst/>
          </a:prstGeom>
          <a:noFill/>
          <a:ln w="25400" cap="flat" cmpd="sng">
            <a:solidFill>
              <a:srgbClr val="36609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1" name="Shape 141"/>
          <p:cNvCxnSpPr>
            <a:cxnSpLocks/>
            <a:stCxn id="134" idx="2"/>
            <a:endCxn id="135" idx="0"/>
          </p:cNvCxnSpPr>
          <p:nvPr/>
        </p:nvCxnSpPr>
        <p:spPr>
          <a:xfrm flipH="1">
            <a:off x="824566" y="3275539"/>
            <a:ext cx="893365" cy="209271"/>
          </a:xfrm>
          <a:prstGeom prst="straightConnector1">
            <a:avLst/>
          </a:prstGeom>
          <a:noFill/>
          <a:ln w="25400" cap="flat" cmpd="sng">
            <a:solidFill>
              <a:srgbClr val="36609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2" name="Shape 142"/>
          <p:cNvCxnSpPr>
            <a:stCxn id="133" idx="3"/>
          </p:cNvCxnSpPr>
          <p:nvPr/>
        </p:nvCxnSpPr>
        <p:spPr>
          <a:xfrm>
            <a:off x="3204381" y="1787897"/>
            <a:ext cx="503100" cy="0"/>
          </a:xfrm>
          <a:prstGeom prst="straightConnector1">
            <a:avLst/>
          </a:prstGeom>
          <a:noFill/>
          <a:ln w="25400" cap="flat" cmpd="sng">
            <a:solidFill>
              <a:srgbClr val="76923C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3" name="Shape 143"/>
          <p:cNvCxnSpPr>
            <a:cxnSpLocks/>
            <a:stCxn id="144" idx="2"/>
            <a:endCxn id="139" idx="0"/>
          </p:cNvCxnSpPr>
          <p:nvPr/>
        </p:nvCxnSpPr>
        <p:spPr>
          <a:xfrm>
            <a:off x="5399594" y="5320313"/>
            <a:ext cx="5710" cy="124911"/>
          </a:xfrm>
          <a:prstGeom prst="straightConnector1">
            <a:avLst/>
          </a:prstGeom>
          <a:noFill/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5" name="Shape 145"/>
          <p:cNvCxnSpPr/>
          <p:nvPr/>
        </p:nvCxnSpPr>
        <p:spPr>
          <a:xfrm flipH="1">
            <a:off x="3010522" y="3134370"/>
            <a:ext cx="683242" cy="582662"/>
          </a:xfrm>
          <a:prstGeom prst="straightConnector1">
            <a:avLst/>
          </a:prstGeom>
          <a:noFill/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6" name="Shape 146"/>
          <p:cNvCxnSpPr/>
          <p:nvPr/>
        </p:nvCxnSpPr>
        <p:spPr>
          <a:xfrm>
            <a:off x="5380273" y="4344965"/>
            <a:ext cx="50061" cy="183260"/>
          </a:xfrm>
          <a:prstGeom prst="straightConnector1">
            <a:avLst/>
          </a:prstGeom>
          <a:noFill/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7" name="Shape 147"/>
          <p:cNvCxnSpPr/>
          <p:nvPr/>
        </p:nvCxnSpPr>
        <p:spPr>
          <a:xfrm flipH="1">
            <a:off x="3157188" y="2200367"/>
            <a:ext cx="549968" cy="355092"/>
          </a:xfrm>
          <a:prstGeom prst="straightConnector1">
            <a:avLst/>
          </a:prstGeom>
          <a:noFill/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8" name="Shape 148"/>
          <p:cNvCxnSpPr/>
          <p:nvPr/>
        </p:nvCxnSpPr>
        <p:spPr>
          <a:xfrm flipH="1">
            <a:off x="3010522" y="2200367"/>
            <a:ext cx="703587" cy="1614394"/>
          </a:xfrm>
          <a:prstGeom prst="straightConnector1">
            <a:avLst/>
          </a:prstGeom>
          <a:noFill/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49" name="Shape 149"/>
          <p:cNvCxnSpPr/>
          <p:nvPr/>
        </p:nvCxnSpPr>
        <p:spPr>
          <a:xfrm rot="10800000" flipH="1">
            <a:off x="3183809" y="2820941"/>
            <a:ext cx="471698" cy="100508"/>
          </a:xfrm>
          <a:prstGeom prst="straightConnector1">
            <a:avLst/>
          </a:prstGeom>
          <a:noFill/>
          <a:ln w="25400" cap="flat" cmpd="sng">
            <a:solidFill>
              <a:srgbClr val="76923C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50" name="Shape 150"/>
          <p:cNvCxnSpPr>
            <a:cxnSpLocks/>
            <a:stCxn id="151" idx="3"/>
            <a:endCxn id="138" idx="1"/>
          </p:cNvCxnSpPr>
          <p:nvPr/>
        </p:nvCxnSpPr>
        <p:spPr>
          <a:xfrm flipV="1">
            <a:off x="3010522" y="3917631"/>
            <a:ext cx="644986" cy="145825"/>
          </a:xfrm>
          <a:prstGeom prst="straightConnector1">
            <a:avLst/>
          </a:prstGeom>
          <a:noFill/>
          <a:ln w="25400" cap="flat" cmpd="sng">
            <a:solidFill>
              <a:srgbClr val="76923C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44" name="Shape 144"/>
          <p:cNvSpPr/>
          <p:nvPr/>
        </p:nvSpPr>
        <p:spPr>
          <a:xfrm>
            <a:off x="3667209" y="4528225"/>
            <a:ext cx="3464769" cy="792088"/>
          </a:xfrm>
          <a:prstGeom prst="rect">
            <a:avLst/>
          </a:prstGeom>
          <a:solidFill>
            <a:srgbClr val="FFC000"/>
          </a:solidFill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Effective teaching of Maths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152" name="Shape 152"/>
          <p:cNvCxnSpPr>
            <a:stCxn id="136" idx="3"/>
            <a:endCxn id="144" idx="3"/>
          </p:cNvCxnSpPr>
          <p:nvPr/>
        </p:nvCxnSpPr>
        <p:spPr>
          <a:xfrm flipH="1">
            <a:off x="7131880" y="1787897"/>
            <a:ext cx="69000" cy="3136500"/>
          </a:xfrm>
          <a:prstGeom prst="bentConnector3">
            <a:avLst>
              <a:gd name="adj1" fmla="val -331305"/>
            </a:avLst>
          </a:prstGeom>
          <a:noFill/>
          <a:ln w="25400" cap="flat" cmpd="sng">
            <a:solidFill>
              <a:srgbClr val="974806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53" name="Shape 153"/>
          <p:cNvSpPr txBox="1"/>
          <p:nvPr/>
        </p:nvSpPr>
        <p:spPr>
          <a:xfrm rot="5400000">
            <a:off x="7616100" y="1629602"/>
            <a:ext cx="138292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Short-term</a:t>
            </a:r>
            <a:endParaRPr/>
          </a:p>
        </p:txBody>
      </p:sp>
      <p:sp>
        <p:nvSpPr>
          <p:cNvPr id="154" name="Shape 154"/>
          <p:cNvSpPr txBox="1"/>
          <p:nvPr/>
        </p:nvSpPr>
        <p:spPr>
          <a:xfrm rot="5400000">
            <a:off x="7473123" y="3084701"/>
            <a:ext cx="1361099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Medium-term</a:t>
            </a: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7298741" y="159119"/>
            <a:ext cx="17098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Outcomes</a:t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 rot="5400000">
            <a:off x="7604009" y="5133651"/>
            <a:ext cx="1407105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Long-term (impact)</a:t>
            </a: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245482" y="449454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8784"/>
              </a:buClr>
              <a:buSzPts val="3400"/>
              <a:buFont typeface="Calibri"/>
              <a:buNone/>
            </a:pPr>
            <a:r>
              <a:rPr lang="en-ZA" sz="3400" b="1" u="none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  <a:t>Process theory		Impact theory</a:t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781445" y="3488857"/>
            <a:ext cx="1229077" cy="1149197"/>
          </a:xfrm>
          <a:prstGeom prst="rect">
            <a:avLst/>
          </a:prstGeom>
          <a:solidFill>
            <a:srgbClr val="FFC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Support to Grade R teachers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158" name="Shape 158"/>
          <p:cNvCxnSpPr>
            <a:cxnSpLocks/>
            <a:endCxn id="151" idx="0"/>
          </p:cNvCxnSpPr>
          <p:nvPr/>
        </p:nvCxnSpPr>
        <p:spPr>
          <a:xfrm>
            <a:off x="1927983" y="3275558"/>
            <a:ext cx="468001" cy="213299"/>
          </a:xfrm>
          <a:prstGeom prst="straightConnector1">
            <a:avLst/>
          </a:prstGeom>
          <a:noFill/>
          <a:ln w="25400" cap="flat" cmpd="sng">
            <a:solidFill>
              <a:srgbClr val="36609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59" name="Shape 159"/>
          <p:cNvCxnSpPr>
            <a:cxnSpLocks/>
            <a:stCxn id="135" idx="3"/>
          </p:cNvCxnSpPr>
          <p:nvPr/>
        </p:nvCxnSpPr>
        <p:spPr>
          <a:xfrm flipV="1">
            <a:off x="1403649" y="3814855"/>
            <a:ext cx="448200" cy="246578"/>
          </a:xfrm>
          <a:prstGeom prst="straightConnector1">
            <a:avLst/>
          </a:prstGeom>
          <a:noFill/>
          <a:ln w="25400" cap="flat" cmpd="sng">
            <a:solidFill>
              <a:srgbClr val="76923C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28680" y="428604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/>
              <a:t>What further testing could/should take place around R-Maths? </a:t>
            </a:r>
            <a:endParaRPr lang="en-ZA" dirty="0"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42910" y="1503335"/>
            <a:ext cx="7786715" cy="4324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Deeper analysis of the learners’ test results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Research to answer key questions: e.g. why did the urban isiXhosa group do so well in the Marko-D tests?</a:t>
            </a:r>
            <a:endParaRPr lang="en-ZA" sz="2400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Rasch modelling on the Marko-D to check validity of isiXhosa version, and the comparison against the norms.</a:t>
            </a:r>
            <a:endParaRPr lang="en-ZA" sz="2400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 delayed post-test with all 3 groups (teachers, subject advisors and learners) 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Making the teacher and subject advisor test longer - and piloting it - so it then is available elsewhere as a more reliable instrument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6715140" y="6172219"/>
            <a:ext cx="2133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>
                <a:solidFill>
                  <a:srgbClr val="008784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rgbClr val="0087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374F-B5FA-4EC4-87A6-855F888D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high-level lessons have been learnt (and recommendations can be made)?</a:t>
            </a:r>
            <a:br>
              <a:rPr lang="en-ZA" dirty="0"/>
            </a:b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9B20D-8157-4EDC-BC09-427A87FF3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910" y="1534332"/>
            <a:ext cx="7786715" cy="4060556"/>
          </a:xfrm>
        </p:spPr>
        <p:txBody>
          <a:bodyPr/>
          <a:lstStyle/>
          <a:p>
            <a:pPr marL="685800" lvl="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Training </a:t>
            </a:r>
            <a:r>
              <a:rPr lang="en-US" dirty="0" err="1">
                <a:solidFill>
                  <a:schemeClr val="tx1"/>
                </a:solidFill>
              </a:rPr>
              <a:t>programmes</a:t>
            </a:r>
            <a:r>
              <a:rPr lang="en-US" dirty="0">
                <a:solidFill>
                  <a:schemeClr val="tx1"/>
                </a:solidFill>
              </a:rPr>
              <a:t> like these can impact SA and teacher knowledge</a:t>
            </a:r>
            <a:endParaRPr lang="en-ZA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SAs and teachers are generally eager to learn more about Grade R Maths, and are willing to attend related training </a:t>
            </a:r>
            <a:r>
              <a:rPr lang="en-US" dirty="0" err="1">
                <a:solidFill>
                  <a:schemeClr val="tx1"/>
                </a:solidFill>
              </a:rPr>
              <a:t>programmes</a:t>
            </a:r>
            <a:r>
              <a:rPr lang="en-US" dirty="0">
                <a:solidFill>
                  <a:schemeClr val="tx1"/>
                </a:solidFill>
              </a:rPr>
              <a:t> over many days</a:t>
            </a:r>
            <a:endParaRPr lang="en-ZA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Academic institutions and provincial departments of education can successfully work together to implement </a:t>
            </a:r>
            <a:r>
              <a:rPr lang="en-US" dirty="0" err="1">
                <a:solidFill>
                  <a:schemeClr val="tx1"/>
                </a:solidFill>
              </a:rPr>
              <a:t>programmes</a:t>
            </a:r>
            <a:r>
              <a:rPr lang="en-US" dirty="0">
                <a:solidFill>
                  <a:schemeClr val="tx1"/>
                </a:solidFill>
              </a:rPr>
              <a:t> – but more frequent consultation is needed </a:t>
            </a:r>
          </a:p>
          <a:p>
            <a:pPr marL="6858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Trust is very important in ensuring a smooth and effective collaboration. More time should be invested establishing this upfront. </a:t>
            </a:r>
            <a:endParaRPr lang="en-ZA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/>
            </a:pPr>
            <a:endParaRPr lang="en-ZA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D7C91-2073-4FD8-9F08-F412E93126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12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7F74-50ED-4626-BAD1-08FD8E42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Lessons learnt and recommendations (2)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5DBC3-7875-443D-8953-6F8A7595C1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indent="-457200">
              <a:buFont typeface="+mj-lt"/>
              <a:buAutoNum type="arabicPeriod" startAt="5"/>
            </a:pPr>
            <a:r>
              <a:rPr lang="en-US" dirty="0">
                <a:solidFill>
                  <a:schemeClr val="tx1"/>
                </a:solidFill>
              </a:rPr>
              <a:t>The modified cascade model has had some success (impact on SAs and teachers’ knowledge, but less on classroom practice and learner performance )</a:t>
            </a:r>
            <a:endParaRPr lang="en-ZA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 startAt="5"/>
            </a:pPr>
            <a:r>
              <a:rPr lang="en-US" dirty="0">
                <a:solidFill>
                  <a:schemeClr val="tx1"/>
                </a:solidFill>
              </a:rPr>
              <a:t>More support is needed for Grade R teachers in how they implement the new learnings in the classroom. </a:t>
            </a:r>
          </a:p>
          <a:p>
            <a:pPr marL="685800" lvl="0" indent="-457200">
              <a:buFont typeface="+mj-lt"/>
              <a:buAutoNum type="arabicPeriod" startAt="5"/>
            </a:pPr>
            <a:r>
              <a:rPr lang="en-US" dirty="0">
                <a:solidFill>
                  <a:schemeClr val="tx1"/>
                </a:solidFill>
              </a:rPr>
              <a:t>Subject advisors generally have too big a work load – so cannot observe teachers in the classroom often enough. </a:t>
            </a:r>
          </a:p>
          <a:p>
            <a:pPr marL="685800" lvl="0" indent="-457200">
              <a:buFont typeface="+mj-lt"/>
              <a:buAutoNum type="arabicPeriod" startAt="5"/>
            </a:pPr>
            <a:r>
              <a:rPr lang="en-US" dirty="0">
                <a:solidFill>
                  <a:schemeClr val="tx1"/>
                </a:solidFill>
              </a:rPr>
              <a:t>It would have been better to pilot the intervention first, and then scale up to go province-wide </a:t>
            </a:r>
            <a:endParaRPr lang="en-ZA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 startAt="5"/>
            </a:pPr>
            <a:r>
              <a:rPr lang="en-US" dirty="0">
                <a:solidFill>
                  <a:schemeClr val="tx1"/>
                </a:solidFill>
              </a:rPr>
              <a:t>A design-based evaluation would have allowed for changes (improvement) to the R-Maths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r>
              <a:rPr lang="en-US" dirty="0">
                <a:solidFill>
                  <a:schemeClr val="tx1"/>
                </a:solidFill>
              </a:rPr>
              <a:t> prior to scale up </a:t>
            </a:r>
            <a:endParaRPr lang="en-ZA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0DB44-A584-4127-9E97-3AF4CCB99A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266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EB67-8C74-4129-B402-1E597209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Lessons learnt and recommendations (3)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4BC73-DEEC-4A48-86FD-8877291E9F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0" indent="-457200">
              <a:buFont typeface="+mj-lt"/>
              <a:buAutoNum type="arabicPeriod" startAt="10"/>
            </a:pPr>
            <a:r>
              <a:rPr lang="en-US" dirty="0">
                <a:solidFill>
                  <a:schemeClr val="tx1"/>
                </a:solidFill>
              </a:rPr>
              <a:t>It would have been better to have less variation in the roll-out model and to roll-out in a way that was more conducive to the impact evaluation </a:t>
            </a:r>
          </a:p>
          <a:p>
            <a:pPr marL="685800" lvl="0" indent="-457200">
              <a:buFont typeface="+mj-lt"/>
              <a:buAutoNum type="arabicPeriod" startAt="10"/>
            </a:pPr>
            <a:r>
              <a:rPr lang="en-US" dirty="0">
                <a:solidFill>
                  <a:schemeClr val="tx1"/>
                </a:solidFill>
              </a:rPr>
              <a:t>A longer timeframe would have been preferable for materials development (and piloting). </a:t>
            </a:r>
            <a:endParaRPr lang="en-ZA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 startAt="10"/>
            </a:pPr>
            <a:r>
              <a:rPr lang="en-US" dirty="0">
                <a:solidFill>
                  <a:schemeClr val="tx1"/>
                </a:solidFill>
              </a:rPr>
              <a:t>The PSC should have been established at the outset, ideally by the project sponsor (senior manager) within government. 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2C92A-B64A-4C5A-8B41-34FCCF4C22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856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1C2A-B359-4999-B271-42D78CFA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needs to happen to ensure this project (and its impact) is sustainable?</a:t>
            </a:r>
            <a:br>
              <a:rPr lang="en-ZA" dirty="0"/>
            </a:b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4311D-EC32-4724-B4C5-31C6DF86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910" y="1549830"/>
            <a:ext cx="7786715" cy="4045058"/>
          </a:xfrm>
        </p:spPr>
        <p:txBody>
          <a:bodyPr/>
          <a:lstStyle/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Further support for teachers’ implementation in the classroom, monitoring by </a:t>
            </a:r>
            <a:r>
              <a:rPr lang="en-US" sz="2400" dirty="0" err="1">
                <a:solidFill>
                  <a:schemeClr val="tx1"/>
                </a:solidFill>
              </a:rPr>
              <a:t>HoDs</a:t>
            </a:r>
            <a:r>
              <a:rPr lang="en-US" sz="2400" dirty="0">
                <a:solidFill>
                  <a:schemeClr val="tx1"/>
                </a:solidFill>
              </a:rPr>
              <a:t> and peer support by other Grade R teachers.</a:t>
            </a:r>
            <a:endParaRPr lang="en-ZA" sz="2400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SAs workload being changed to allow for classroom observations – or some alternative support model</a:t>
            </a:r>
            <a:endParaRPr lang="en-ZA" sz="2400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No new Grade R interventions in the WC for at least one year Phase 2 of R-Maths is implemented using the lessons learnt from Phase 1</a:t>
            </a:r>
            <a:endParaRPr lang="en-ZA" sz="2400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E864A-863B-46A9-A4BE-C676225A3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055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ADB6-3DD6-45A1-8D49-E6FB1C94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Sustainability suggestions (2)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D9C73-1495-4D2E-9ECD-7DBBC6F15A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indent="-457200">
              <a:buFont typeface="+mj-lt"/>
              <a:buAutoNum type="arabicPeriod" startAt="5"/>
            </a:pPr>
            <a:r>
              <a:rPr lang="en-US" sz="2400" dirty="0">
                <a:solidFill>
                  <a:schemeClr val="tx1"/>
                </a:solidFill>
              </a:rPr>
              <a:t>Training of SAs and Grade R teachers who missed the initial R-Maths training</a:t>
            </a:r>
            <a:endParaRPr lang="en-ZA" sz="2400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 startAt="5"/>
            </a:pPr>
            <a:r>
              <a:rPr lang="en-US" sz="2400" dirty="0">
                <a:solidFill>
                  <a:schemeClr val="tx1"/>
                </a:solidFill>
              </a:rPr>
              <a:t>Variations in the model (block training reduced to 4 days, condense cluster workshops/training for teachers from “good” schools to be tested. </a:t>
            </a:r>
            <a:endParaRPr lang="en-ZA" sz="2400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 startAt="5"/>
            </a:pPr>
            <a:r>
              <a:rPr lang="en-US" sz="2400" dirty="0" err="1">
                <a:solidFill>
                  <a:schemeClr val="tx1"/>
                </a:solidFill>
              </a:rPr>
              <a:t>Focussing</a:t>
            </a:r>
            <a:r>
              <a:rPr lang="en-US" sz="2400" dirty="0">
                <a:solidFill>
                  <a:schemeClr val="tx1"/>
                </a:solidFill>
              </a:rPr>
              <a:t> on building the capacity of the weaker SAs</a:t>
            </a:r>
            <a:endParaRPr lang="en-ZA" sz="2400" dirty="0">
              <a:solidFill>
                <a:schemeClr val="tx1"/>
              </a:solidFill>
            </a:endParaRPr>
          </a:p>
          <a:p>
            <a:pPr marL="685800" lvl="0" indent="-457200">
              <a:buFont typeface="+mj-lt"/>
              <a:buAutoNum type="arabicPeriod" startAt="5"/>
            </a:pPr>
            <a:r>
              <a:rPr lang="en-US" sz="2400" dirty="0">
                <a:solidFill>
                  <a:schemeClr val="tx1"/>
                </a:solidFill>
              </a:rPr>
              <a:t>Plans to be put in place for the procurement of replacement/additional R-Maths materials.</a:t>
            </a:r>
            <a:endParaRPr lang="en-ZA" sz="2400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19404-3783-4791-8CE7-EE48DC22B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1678696"/>
      </p:ext>
    </p:extLst>
  </p:cSld>
  <p:clrMapOvr>
    <a:masterClrMapping/>
  </p:clrMapOvr>
</p:sld>
</file>

<file path=ppt/theme/theme1.xml><?xml version="1.0" encoding="utf-8"?>
<a:theme xmlns:a="http://schemas.openxmlformats.org/drawingml/2006/main" name="JET PPT PRESENTATION NEW DARKER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760</Words>
  <Application>Microsoft Office PowerPoint</Application>
  <PresentationFormat>On-screen Show (4:3)</PresentationFormat>
  <Paragraphs>74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JET PPT PRESENTATION NEW DARKER</vt:lpstr>
      <vt:lpstr>  Grade R Maths project External Evaluation  Overall considerations </vt:lpstr>
      <vt:lpstr>PowerPoint Presentation</vt:lpstr>
      <vt:lpstr>What further testing could/should take place around R-Maths? </vt:lpstr>
      <vt:lpstr>What high-level lessons have been learnt (and recommendations can be made)? </vt:lpstr>
      <vt:lpstr>Lessons learnt and recommendations (2)</vt:lpstr>
      <vt:lpstr>Lessons learnt and recommendations (3)</vt:lpstr>
      <vt:lpstr>What needs to happen to ensure this project (and its impact) is sustainable? </vt:lpstr>
      <vt:lpstr>Sustainability suggestions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Grade R Maths project External Evaluation 16 November 2016</dc:title>
  <dc:creator>Garth Spencer-Smith</dc:creator>
  <cp:lastModifiedBy>Garth Spencer-Smith</cp:lastModifiedBy>
  <cp:revision>13</cp:revision>
  <dcterms:modified xsi:type="dcterms:W3CDTF">2018-03-05T07:54:52Z</dcterms:modified>
</cp:coreProperties>
</file>